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5"/>
  </p:notesMasterIdLst>
  <p:sldIdLst>
    <p:sldId id="258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57" r:id="rId44"/>
    <p:sldId id="358" r:id="rId45"/>
    <p:sldId id="359" r:id="rId46"/>
    <p:sldId id="360" r:id="rId47"/>
    <p:sldId id="361" r:id="rId48"/>
    <p:sldId id="362" r:id="rId49"/>
    <p:sldId id="363" r:id="rId50"/>
    <p:sldId id="364" r:id="rId51"/>
    <p:sldId id="365" r:id="rId52"/>
    <p:sldId id="366" r:id="rId53"/>
    <p:sldId id="367" r:id="rId54"/>
    <p:sldId id="368" r:id="rId55"/>
    <p:sldId id="369" r:id="rId56"/>
    <p:sldId id="370" r:id="rId57"/>
    <p:sldId id="371" r:id="rId58"/>
    <p:sldId id="372" r:id="rId59"/>
    <p:sldId id="373" r:id="rId60"/>
    <p:sldId id="374" r:id="rId61"/>
    <p:sldId id="375" r:id="rId62"/>
    <p:sldId id="376" r:id="rId63"/>
    <p:sldId id="377" r:id="rId64"/>
    <p:sldId id="378" r:id="rId65"/>
    <p:sldId id="379" r:id="rId66"/>
    <p:sldId id="380" r:id="rId67"/>
    <p:sldId id="381" r:id="rId68"/>
    <p:sldId id="382" r:id="rId69"/>
    <p:sldId id="383" r:id="rId70"/>
    <p:sldId id="384" r:id="rId71"/>
    <p:sldId id="385" r:id="rId72"/>
    <p:sldId id="386" r:id="rId73"/>
    <p:sldId id="387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E87DB9-94E6-496D-A388-E7A55906CA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534EE-9278-46A8-A975-C3C9EB7B3D89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11B22-F4B3-40DA-8B5F-5A9EA82C8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BB717-5180-4206-A1D9-4D86DF5B9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14E6F-7557-468B-AB10-DEAD42ACF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798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C06E228-AC4E-452F-9C47-9EFB2882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F2EE5-8798-481E-B7C3-A4D83D0C1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F2787-B7CC-43ED-B047-7C66B3E6C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05336-CB17-4924-A7C5-4774F3A9F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DBBAE-B7DB-46C1-80C3-309FE2C1FE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A3C9C-CE5C-4632-A468-B182309AD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FD7B8-986F-4975-A7E0-FB120D808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6939C-A252-4069-A070-0E32048D2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44844-FB56-4D87-81E2-795B9370D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798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699671-70BE-4AAA-9013-C8886E9AD9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ЕЛЕКТРОНСКА ТРГОВИНА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/>
              <a:t>ИНФОРМАТИКА</a:t>
            </a:r>
            <a:r>
              <a:rPr lang="sr-Latn-CS" sz="1400" b="1"/>
              <a:t>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</a:t>
            </a:r>
            <a:r>
              <a:rPr lang="sr-Cyrl-CS" sz="1400"/>
              <a:t>11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Електронска трговина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Уводна разматрања. Услови за куповину путем </a:t>
            </a:r>
            <a:r>
              <a:rPr lang="en-US" sz="1400" b="1"/>
              <a:t>и</a:t>
            </a:r>
            <a:r>
              <a:rPr lang="ru-RU" sz="1400" b="1"/>
              <a:t>нтернета и </a:t>
            </a:r>
            <a:r>
              <a:rPr lang="en-US" sz="1400" b="1"/>
              <a:t>		</a:t>
            </a:r>
            <a:r>
              <a:rPr lang="sr-Cyrl-RS" sz="1400" b="1" smtClean="0"/>
              <a:t>	</a:t>
            </a:r>
            <a:r>
              <a:rPr lang="ru-RU" sz="1400" b="1" smtClean="0"/>
              <a:t>процес </a:t>
            </a:r>
            <a:r>
              <a:rPr lang="ru-RU" sz="1400" b="1"/>
              <a:t>куповине. Предности и недостаци е-пословања. </a:t>
            </a:r>
            <a:r>
              <a:rPr lang="ru-RU" sz="1400" b="1" smtClean="0"/>
              <a:t>	</a:t>
            </a:r>
            <a:r>
              <a:rPr lang="en-US" sz="1400" b="1"/>
              <a:t>		</a:t>
            </a:r>
            <a:r>
              <a:rPr lang="ru-RU" sz="1400" b="1"/>
              <a:t>Упознавање са проце</a:t>
            </a:r>
            <a:r>
              <a:rPr lang="en-US" sz="1400" b="1"/>
              <a:t>с</a:t>
            </a:r>
            <a:r>
              <a:rPr lang="ru-RU" sz="1400" b="1"/>
              <a:t>ом куповине на eBay и Amazon.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67262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6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  <a:endParaRPr lang="en-US" sz="100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9039-2526-4603-B821-1D7131961F48}" type="slidenum">
              <a:rPr lang="en-US"/>
              <a:pPr/>
              <a:t>10</a:t>
            </a:fld>
            <a:endParaRPr lang="en-US"/>
          </a:p>
        </p:txBody>
      </p:sp>
      <p:sp>
        <p:nvSpPr>
          <p:cNvPr id="154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31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t="10857" r="46289" b="9984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2863-4F9F-45DF-9742-EAC3B3FD7BB3}" type="slidenum">
              <a:rPr lang="en-US"/>
              <a:pPr/>
              <a:t>11</a:t>
            </a:fld>
            <a:endParaRPr lang="en-US"/>
          </a:p>
        </p:txBody>
      </p:sp>
      <p:sp>
        <p:nvSpPr>
          <p:cNvPr id="154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Присуство предузећа на интернету</a:t>
            </a:r>
            <a:endParaRPr lang="en-US" sz="3600"/>
          </a:p>
        </p:txBody>
      </p:sp>
      <p:sp>
        <p:nvSpPr>
          <p:cNvPr id="154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2800"/>
              <a:t>Фирма се појављује на сајту који нуди списак компанија да би људи постали свесни</a:t>
            </a:r>
            <a:r>
              <a:rPr lang="en-US" sz="2800"/>
              <a:t> њеног</a:t>
            </a:r>
            <a:r>
              <a:rPr lang="sr-Cyrl-CS" sz="2800"/>
              <a:t> постојања</a:t>
            </a:r>
            <a:endParaRPr lang="en-GB" sz="2800"/>
          </a:p>
          <a:p>
            <a:pPr marL="609600" indent="-609600">
              <a:lnSpc>
                <a:spcPct val="90000"/>
              </a:lnSpc>
            </a:pPr>
            <a:r>
              <a:rPr lang="en-GB" sz="2800"/>
              <a:t>Сајт са једноставним статичним информацијама </a:t>
            </a:r>
            <a:r>
              <a:rPr lang="sr-Cyrl-CS" sz="2800"/>
              <a:t>-</a:t>
            </a:r>
            <a:r>
              <a:rPr lang="en-GB" sz="2800"/>
              <a:t> садржи основне податке о компанији и прои</a:t>
            </a:r>
            <a:r>
              <a:rPr lang="sr-Cyrl-CS" sz="2800"/>
              <a:t>з</a:t>
            </a:r>
            <a:r>
              <a:rPr lang="en-GB" sz="2800"/>
              <a:t>водима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Једноставни интерактивни веб сајт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Интерактивни сајт је онај облик који подржава трансакц</a:t>
            </a:r>
            <a:r>
              <a:rPr lang="sr-Cyrl-CS" sz="2800"/>
              <a:t>и</a:t>
            </a:r>
            <a:r>
              <a:rPr lang="en-GB" sz="2800"/>
              <a:t>је са корисницима</a:t>
            </a:r>
          </a:p>
          <a:p>
            <a:pPr marL="609600" indent="-609600">
              <a:lnSpc>
                <a:spcPct val="90000"/>
              </a:lnSpc>
            </a:pPr>
            <a:r>
              <a:rPr lang="en-GB" sz="2800"/>
              <a:t>Потпуно интерактивни сајт који подржава цео процес куповине</a:t>
            </a:r>
            <a:endParaRPr lang="en-U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5371-9E40-48B1-9670-BD54D0431841}" type="slidenum">
              <a:rPr lang="en-US"/>
              <a:pPr/>
              <a:t>12</a:t>
            </a:fld>
            <a:endParaRPr lang="en-US"/>
          </a:p>
        </p:txBody>
      </p:sp>
      <p:sp>
        <p:nvSpPr>
          <p:cNvPr id="154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4522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1438" y="1344613"/>
            <a:ext cx="43688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8A9D-A01F-4A1C-AB3B-235442AA13F8}" type="slidenum">
              <a:rPr lang="en-US"/>
              <a:pPr/>
              <a:t>13</a:t>
            </a:fld>
            <a:endParaRPr lang="en-US"/>
          </a:p>
        </p:txBody>
      </p:sp>
      <p:sp>
        <p:nvSpPr>
          <p:cNvPr id="154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Обрачун мобилним и фиксним телефонима</a:t>
            </a:r>
          </a:p>
          <a:p>
            <a:r>
              <a:rPr lang="en-GB" sz="2800"/>
              <a:t>Готовином</a:t>
            </a:r>
          </a:p>
          <a:p>
            <a:r>
              <a:rPr lang="en-GB" sz="2800"/>
              <a:t>Чековима</a:t>
            </a:r>
          </a:p>
          <a:p>
            <a:r>
              <a:rPr lang="en-GB" sz="2800"/>
              <a:t>Дебитним картицама</a:t>
            </a:r>
          </a:p>
          <a:p>
            <a:r>
              <a:rPr lang="en-GB" sz="2800"/>
              <a:t>Директним  задуживањем (у неким земљама)</a:t>
            </a:r>
          </a:p>
          <a:p>
            <a:r>
              <a:rPr lang="en-GB" sz="2800"/>
              <a:t>Електронским новцем</a:t>
            </a:r>
          </a:p>
          <a:p>
            <a:r>
              <a:rPr lang="en-GB" sz="2800"/>
              <a:t>Поклон картицам</a:t>
            </a:r>
            <a:r>
              <a:rPr lang="sr-Cyrl-CS" sz="2800"/>
              <a:t>а</a:t>
            </a:r>
            <a:endParaRPr lang="en-GB" sz="2800"/>
          </a:p>
          <a:p>
            <a:r>
              <a:rPr lang="en-GB" sz="2800"/>
              <a:t>Поштанским упутницама</a:t>
            </a:r>
          </a:p>
          <a:p>
            <a:r>
              <a:rPr lang="en-GB" sz="2800"/>
              <a:t>Испоруком на исплату</a:t>
            </a:r>
            <a:endParaRPr lang="en-US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881D-DFC7-403F-AF3E-03E535DB5A66}" type="slidenum">
              <a:rPr lang="en-US"/>
              <a:pPr/>
              <a:t>14</a:t>
            </a:fld>
            <a:endParaRPr lang="en-US"/>
          </a:p>
        </p:txBody>
      </p:sp>
      <p:sp>
        <p:nvSpPr>
          <p:cNvPr id="154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sr-Cyrl-CS" sz="2000"/>
              <a:t>Трговина између предузећа и потрошача  (</a:t>
            </a:r>
            <a:r>
              <a:rPr lang="en-GB" sz="2000" i="1"/>
              <a:t>Business to consumer </a:t>
            </a:r>
            <a:r>
              <a:rPr lang="sr-Cyrl-CS" sz="2000" i="1"/>
              <a:t>- </a:t>
            </a:r>
            <a:r>
              <a:rPr lang="en-GB" sz="2000" i="1"/>
              <a:t>B</a:t>
            </a:r>
            <a:r>
              <a:rPr lang="sr-Cyrl-CS" sz="2000" i="1"/>
              <a:t>2</a:t>
            </a:r>
            <a:r>
              <a:rPr lang="en-GB" sz="2000" i="1"/>
              <a:t>C</a:t>
            </a:r>
            <a:r>
              <a:rPr lang="sr-Cyrl-CS" sz="2000"/>
              <a:t>) - обухвата малопродају производа и услуга појединачним купцима</a:t>
            </a:r>
            <a:endParaRPr lang="en-US" sz="2000"/>
          </a:p>
          <a:p>
            <a:pPr marL="990600" lvl="1" indent="-533400"/>
            <a:r>
              <a:rPr lang="en-GB" sz="1800" i="1"/>
              <a:t>Barnes</a:t>
            </a:r>
            <a:r>
              <a:rPr lang="sr-Cyrl-CS" sz="1800" i="1"/>
              <a:t>&amp;</a:t>
            </a:r>
            <a:r>
              <a:rPr lang="en-GB" sz="1800" i="1"/>
              <a:t>Noble</a:t>
            </a:r>
            <a:r>
              <a:rPr lang="sr-Cyrl-CS" sz="1800" i="1"/>
              <a:t>.</a:t>
            </a:r>
            <a:r>
              <a:rPr lang="en-GB" sz="1800" i="1"/>
              <a:t>com</a:t>
            </a:r>
            <a:r>
              <a:rPr lang="sr-Cyrl-CS" sz="1800"/>
              <a:t> предузеће које продаје књиге, софтвер и музику је један од примера ове врсте.</a:t>
            </a:r>
          </a:p>
          <a:p>
            <a:pPr marL="609600" indent="-609600"/>
            <a:r>
              <a:rPr lang="sr-Cyrl-CS" sz="2000"/>
              <a:t>Трговина између предузећа (</a:t>
            </a:r>
            <a:r>
              <a:rPr lang="en-GB" sz="2000" i="1"/>
              <a:t>Business to Business </a:t>
            </a:r>
            <a:r>
              <a:rPr lang="sr-Cyrl-CS" sz="2000" i="1"/>
              <a:t>- </a:t>
            </a:r>
            <a:r>
              <a:rPr lang="en-GB" sz="2000" i="1"/>
              <a:t>B</a:t>
            </a:r>
            <a:r>
              <a:rPr lang="sr-Cyrl-CS" sz="2000" i="1"/>
              <a:t>2</a:t>
            </a:r>
            <a:r>
              <a:rPr lang="en-GB" sz="2000" i="1"/>
              <a:t>B</a:t>
            </a:r>
            <a:r>
              <a:rPr lang="sr-Cyrl-CS" sz="2000"/>
              <a:t>) - обухвата продају производа и услуга између предузећа</a:t>
            </a:r>
            <a:endParaRPr lang="en-US" sz="2000"/>
          </a:p>
          <a:p>
            <a:pPr marL="990600" lvl="1" indent="-533400"/>
            <a:r>
              <a:rPr lang="en-GB" sz="1800" i="1"/>
              <a:t>Milpro.com</a:t>
            </a:r>
            <a:r>
              <a:rPr lang="en-GB" sz="1800"/>
              <a:t> званични сајт предузећа </a:t>
            </a:r>
            <a:r>
              <a:rPr lang="en-GB" sz="1800" i="1"/>
              <a:t>Milacron Inc</a:t>
            </a:r>
            <a:r>
              <a:rPr lang="en-GB" sz="1800"/>
              <a:t> je типичан пример за ову врсту</a:t>
            </a:r>
            <a:endParaRPr lang="en-US" sz="1800"/>
          </a:p>
          <a:p>
            <a:pPr marL="609600" indent="-609600"/>
            <a:r>
              <a:rPr lang="en-GB" sz="2000"/>
              <a:t>Тр</a:t>
            </a:r>
            <a:r>
              <a:rPr lang="sr-Cyrl-CS" sz="2000"/>
              <a:t>г</a:t>
            </a:r>
            <a:r>
              <a:rPr lang="en-GB" sz="2000"/>
              <a:t>овина између потрошача (</a:t>
            </a:r>
            <a:r>
              <a:rPr lang="en-GB" sz="2000" i="1"/>
              <a:t>Consumer to consumer </a:t>
            </a:r>
            <a:r>
              <a:rPr lang="sr-Cyrl-CS" sz="2000" i="1"/>
              <a:t>-</a:t>
            </a:r>
            <a:r>
              <a:rPr lang="en-GB" sz="2000" i="1"/>
              <a:t> C2C</a:t>
            </a:r>
            <a:r>
              <a:rPr lang="en-GB" sz="2000"/>
              <a:t>) </a:t>
            </a:r>
            <a:r>
              <a:rPr lang="sr-Cyrl-CS" sz="2000"/>
              <a:t>-</a:t>
            </a:r>
            <a:r>
              <a:rPr lang="en-GB" sz="2000"/>
              <a:t> обухвата потрошаче који директно продају производе и услуге другим потрошачим</a:t>
            </a:r>
            <a:r>
              <a:rPr lang="sr-Cyrl-CS" sz="2000"/>
              <a:t>а</a:t>
            </a:r>
            <a:endParaRPr lang="en-US" sz="2000"/>
          </a:p>
          <a:p>
            <a:pPr marL="990600" lvl="1" indent="-533400"/>
            <a:r>
              <a:rPr lang="en-GB" sz="1800" i="1"/>
              <a:t>eBay.com</a:t>
            </a:r>
            <a:r>
              <a:rPr lang="en-GB" sz="1800"/>
              <a:t> дозвољава људима да продају њихове производе на принципу аукције, односно оном ко понуди највећу цену</a:t>
            </a:r>
            <a:endParaRPr lang="en-US"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110D-88C9-4412-9DF3-38A8716EB854}" type="slidenum">
              <a:rPr lang="en-US"/>
              <a:pPr/>
              <a:t>15</a:t>
            </a:fld>
            <a:endParaRPr lang="en-US"/>
          </a:p>
        </p:txBody>
      </p:sp>
      <p:sp>
        <p:nvSpPr>
          <p:cNvPr id="154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/>
              <a:t>Преузимање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метод који се често користи за дигиталне медијске производе, као што су софтвер, музика, филмови или слике.</a:t>
            </a:r>
            <a:endParaRPr lang="en-GB" i="1"/>
          </a:p>
          <a:p>
            <a:pPr marL="609600" indent="-609600">
              <a:lnSpc>
                <a:spcPct val="90000"/>
              </a:lnSpc>
            </a:pPr>
            <a:r>
              <a:rPr lang="en-GB" i="1"/>
              <a:t>Drop</a:t>
            </a:r>
            <a:r>
              <a:rPr lang="sr-Cyrl-CS"/>
              <a:t> испоруке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директни пренос од произвођача или независног дистрибутера, до потрошача.</a:t>
            </a:r>
          </a:p>
          <a:p>
            <a:pPr marL="609600" indent="-609600">
              <a:lnSpc>
                <a:spcPct val="90000"/>
              </a:lnSpc>
            </a:pPr>
            <a:r>
              <a:rPr lang="sr-Cyrl-CS"/>
              <a:t>Подизање производа у продавници</a:t>
            </a:r>
            <a:endParaRPr lang="en-US"/>
          </a:p>
          <a:p>
            <a:pPr marL="990600" lvl="1" indent="-533400">
              <a:lnSpc>
                <a:spcPct val="90000"/>
              </a:lnSpc>
            </a:pPr>
            <a:r>
              <a:rPr lang="sr-Cyrl-CS"/>
              <a:t>купац бира локалну продавницу и подиже поручени производ на изабраној локацији.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B7482-5487-4B29-B772-9E17807B0F62}" type="slidenum">
              <a:rPr lang="en-US"/>
              <a:pPr/>
              <a:t>16</a:t>
            </a:fld>
            <a:endParaRPr lang="en-US"/>
          </a:p>
        </p:txBody>
      </p:sp>
      <p:sp>
        <p:nvSpPr>
          <p:cNvPr id="154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Услови за куповину путем интернета и процес куповине</a:t>
            </a:r>
          </a:p>
        </p:txBody>
      </p:sp>
      <p:sp>
        <p:nvSpPr>
          <p:cNvPr id="154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Штампање, пружање кода, или е-маилинг (нпр. поклон ваучери и купони или куповина карата)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к</a:t>
            </a:r>
            <a:r>
              <a:rPr lang="sr-Cyrl-CS" sz="2400"/>
              <a:t>арте, кодови или купони могу бити откупљени и преузети у одговарајућим физичким просторима.</a:t>
            </a:r>
          </a:p>
          <a:p>
            <a:pPr>
              <a:lnSpc>
                <a:spcPct val="90000"/>
              </a:lnSpc>
            </a:pPr>
            <a:r>
              <a:rPr lang="sr-Cyrl-CS" sz="2800"/>
              <a:t>Достава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производ се испоручује купцима на назначену адресу</a:t>
            </a:r>
            <a:endParaRPr lang="en-GB" sz="2400" i="1"/>
          </a:p>
          <a:p>
            <a:pPr>
              <a:lnSpc>
                <a:spcPct val="90000"/>
              </a:lnSpc>
            </a:pPr>
            <a:r>
              <a:rPr lang="en-GB" sz="2800" i="1"/>
              <a:t>Will call</a:t>
            </a:r>
            <a:r>
              <a:rPr lang="sr-Cyrl-CS" sz="2800" i="1"/>
              <a:t>, </a:t>
            </a:r>
            <a:r>
              <a:rPr lang="en-GB" sz="2800" i="1"/>
              <a:t>ICOBO </a:t>
            </a:r>
            <a:r>
              <a:rPr lang="sr-Cyrl-CS" sz="2800"/>
              <a:t>или 'покупити на вратима'‘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к</a:t>
            </a:r>
            <a:r>
              <a:rPr lang="sr-Cyrl-CS" sz="2400"/>
              <a:t>упац подиже откупљено - улазнице за догађај, као што су представе, спортски догађаји или концерти, непосредно пре догађаја</a:t>
            </a:r>
            <a:endParaRPr 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2A0D-1FF3-4E54-9160-DB7B70535D33}" type="slidenum">
              <a:rPr lang="en-US"/>
              <a:pPr/>
              <a:t>17</a:t>
            </a:fld>
            <a:endParaRPr lang="en-US"/>
          </a:p>
        </p:txBody>
      </p:sp>
      <p:sp>
        <p:nvSpPr>
          <p:cNvPr id="155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Изглед интернет странице за куповину</a:t>
            </a:r>
            <a:endParaRPr lang="en-US" sz="3600"/>
          </a:p>
        </p:txBody>
      </p:sp>
      <p:sp>
        <p:nvSpPr>
          <p:cNvPr id="155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Успешан </a:t>
            </a:r>
            <a:r>
              <a:rPr lang="en-GB" sz="2800" i="1"/>
              <a:t>web</a:t>
            </a:r>
            <a:r>
              <a:rPr lang="sr-Cyrl-CS" sz="2800" i="1"/>
              <a:t>-</a:t>
            </a:r>
            <a:r>
              <a:rPr lang="en-GB" sz="2800" i="1"/>
              <a:t>store</a:t>
            </a:r>
            <a:r>
              <a:rPr lang="sr-Cyrl-CS" sz="2800"/>
              <a:t> није само леп сајт са динамичним техничким карактеристикама</a:t>
            </a:r>
            <a:endParaRPr lang="en-US" sz="2800"/>
          </a:p>
          <a:p>
            <a:r>
              <a:rPr lang="en-US" sz="2800"/>
              <a:t>П</a:t>
            </a:r>
            <a:r>
              <a:rPr lang="sr-Cyrl-CS" sz="2800"/>
              <a:t>отребн</a:t>
            </a:r>
            <a:r>
              <a:rPr lang="en-GB" sz="2800"/>
              <a:t>a </a:t>
            </a:r>
            <a:r>
              <a:rPr lang="en-US" sz="2800"/>
              <a:t>је </a:t>
            </a:r>
            <a:r>
              <a:rPr lang="sr-Cyrl-CS" sz="2800"/>
              <a:t>добр</a:t>
            </a:r>
            <a:r>
              <a:rPr lang="en-GB" sz="2800"/>
              <a:t>a</a:t>
            </a:r>
            <a:r>
              <a:rPr lang="sr-Cyrl-CS" sz="2800"/>
              <a:t> интерактивна сарадња и неговање односа са клијентима да би се зарадио новац</a:t>
            </a:r>
          </a:p>
          <a:p>
            <a:r>
              <a:rPr lang="en-US" sz="2800"/>
              <a:t>П</a:t>
            </a:r>
            <a:r>
              <a:rPr lang="sr-Cyrl-CS" sz="2800"/>
              <a:t>редузећа производе </a:t>
            </a:r>
            <a:r>
              <a:rPr lang="en-GB" sz="2800" i="1"/>
              <a:t>web</a:t>
            </a:r>
            <a:r>
              <a:rPr lang="sr-Cyrl-CS" sz="2800" i="1"/>
              <a:t>-</a:t>
            </a:r>
            <a:r>
              <a:rPr lang="en-GB" sz="2800" i="1"/>
              <a:t>store</a:t>
            </a:r>
            <a:r>
              <a:rPr lang="sr-Cyrl-CS" sz="2800"/>
              <a:t> који продаје производе који не задов</a:t>
            </a:r>
            <a:r>
              <a:rPr lang="en-GB" sz="2800"/>
              <a:t>o</a:t>
            </a:r>
            <a:r>
              <a:rPr lang="sr-Cyrl-CS" sz="2800"/>
              <a:t>љавају очекивања потрошача</a:t>
            </a:r>
            <a:endParaRPr lang="en-US" sz="2800"/>
          </a:p>
          <a:p>
            <a:r>
              <a:rPr lang="en-GB" sz="2800"/>
              <a:t>Важно је да сајт комуницира и да фирма цени своје клијенте</a:t>
            </a:r>
            <a:endParaRPr lang="en-US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4DD3-8A9C-44E8-8EA9-9DA104F43F3B}" type="slidenum">
              <a:rPr lang="en-US"/>
              <a:pPr/>
              <a:t>18</a:t>
            </a:fld>
            <a:endParaRPr lang="en-US"/>
          </a:p>
        </p:txBody>
      </p:sp>
      <p:sp>
        <p:nvSpPr>
          <p:cNvPr id="155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Изглед интернет странице за куповину</a:t>
            </a:r>
            <a:endParaRPr lang="en-US" sz="3600"/>
          </a:p>
        </p:txBody>
      </p:sp>
      <p:sp>
        <p:nvSpPr>
          <p:cNvPr id="155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П</a:t>
            </a:r>
            <a:r>
              <a:rPr lang="en-GB" sz="2800"/>
              <a:t>редузећа морају да троше много времена и новца да се дефинише, дизајн</a:t>
            </a:r>
            <a:r>
              <a:rPr lang="sr-Cyrl-CS" sz="2800"/>
              <a:t>ира</a:t>
            </a:r>
            <a:r>
              <a:rPr lang="en-GB" sz="2800"/>
              <a:t>, разв</a:t>
            </a:r>
            <a:r>
              <a:rPr lang="sr-Cyrl-CS" sz="2800"/>
              <a:t>ије</a:t>
            </a:r>
            <a:r>
              <a:rPr lang="en-GB" sz="2800"/>
              <a:t>, тестира, имплемент</a:t>
            </a:r>
            <a:r>
              <a:rPr lang="sr-Cyrl-CS" sz="2800"/>
              <a:t>ира</a:t>
            </a:r>
            <a:r>
              <a:rPr lang="en-GB" sz="2800"/>
              <a:t> и одржава </a:t>
            </a:r>
            <a:r>
              <a:rPr lang="en-GB" sz="2800" i="1"/>
              <a:t>web store</a:t>
            </a:r>
            <a:endParaRPr lang="en-US" sz="2800" i="1"/>
          </a:p>
          <a:p>
            <a:pPr lvl="1">
              <a:lnSpc>
                <a:spcPct val="90000"/>
              </a:lnSpc>
            </a:pPr>
            <a:r>
              <a:rPr lang="en-GB" sz="2400"/>
              <a:t>лакше </a:t>
            </a:r>
            <a:r>
              <a:rPr lang="en-US" sz="2400"/>
              <a:t>је </a:t>
            </a:r>
            <a:r>
              <a:rPr lang="en-GB" sz="2400"/>
              <a:t>изгубити једног купца него </a:t>
            </a:r>
            <a:r>
              <a:rPr lang="sr-Cyrl-CS" sz="2400"/>
              <a:t>га </a:t>
            </a:r>
            <a:r>
              <a:rPr lang="en-GB" sz="2400"/>
              <a:t>придобити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П</a:t>
            </a:r>
            <a:r>
              <a:rPr lang="en-GB" sz="2800"/>
              <a:t>овратак </a:t>
            </a:r>
            <a:r>
              <a:rPr lang="sr-Cyrl-CS" sz="2800"/>
              <a:t>е-маил</a:t>
            </a:r>
            <a:r>
              <a:rPr lang="en-GB" sz="2800"/>
              <a:t> поруке </a:t>
            </a:r>
            <a:r>
              <a:rPr lang="sr-Cyrl-CS" sz="2800"/>
              <a:t>и</a:t>
            </a:r>
            <a:r>
              <a:rPr lang="en-GB" sz="2800"/>
              <a:t> благовремено обавештавање клијената о насталом проблему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sr-Cyrl-CS" sz="2800"/>
              <a:t>Најважнији фактори који одређују да ли ће се купци вратити на сајт су</a:t>
            </a:r>
            <a:endParaRPr lang="en-GB" sz="2800"/>
          </a:p>
          <a:p>
            <a:pPr lvl="1">
              <a:lnSpc>
                <a:spcPct val="90000"/>
              </a:lnSpc>
            </a:pPr>
            <a:r>
              <a:rPr lang="en-US" sz="2400"/>
              <a:t>ј</a:t>
            </a:r>
            <a:r>
              <a:rPr lang="en-GB" sz="2400"/>
              <a:t>едноставност употребе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п</a:t>
            </a:r>
            <a:r>
              <a:rPr lang="en-GB" sz="2400"/>
              <a:t>рисуство кориснички оријентисаних функција </a:t>
            </a: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66906-C949-4736-A8E4-23C1E29D7501}" type="slidenum">
              <a:rPr lang="en-US"/>
              <a:pPr/>
              <a:t>19</a:t>
            </a:fld>
            <a:endParaRPr lang="en-US"/>
          </a:p>
        </p:txBody>
      </p:sp>
      <p:sp>
        <p:nvSpPr>
          <p:cNvPr id="155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Он-лајн продавнице су обично на располагању 24 сата дневно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000"/>
              <a:t>п</a:t>
            </a:r>
            <a:r>
              <a:rPr lang="sr-Cyrl-CS" sz="2000"/>
              <a:t>осета конвенционалној продавници би захтевала путовање и често би се морало одсуствовати, на пример у току радног времена</a:t>
            </a:r>
          </a:p>
          <a:p>
            <a:pPr>
              <a:lnSpc>
                <a:spcPct val="90000"/>
              </a:lnSpc>
            </a:pPr>
            <a:r>
              <a:rPr lang="en-US" sz="2400"/>
              <a:t>Б</a:t>
            </a:r>
            <a:r>
              <a:rPr lang="sr-Cyrl-CS" sz="2400"/>
              <a:t>рзо </a:t>
            </a:r>
            <a:r>
              <a:rPr lang="en-US" sz="2400"/>
              <a:t>се </a:t>
            </a:r>
            <a:r>
              <a:rPr lang="sr-Cyrl-CS" sz="2400"/>
              <a:t>претраже понуде за  тражене ставке или услуге од стране многих различитих произвођача</a:t>
            </a:r>
          </a:p>
          <a:p>
            <a:pPr>
              <a:lnSpc>
                <a:spcPct val="90000"/>
              </a:lnSpc>
            </a:pPr>
            <a:r>
              <a:rPr lang="sr-Cyrl-CS" sz="2400"/>
              <a:t>Некада је роба купљена преко мреже јефтинија него у малопродаји</a:t>
            </a:r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ри куповини на велико већина продаваца омогућава бесплатну доставу и 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на тај начин се смањују бројне таксе и трошкови који повећавају цену производа</a:t>
            </a:r>
            <a:endParaRPr 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C377-E189-44EF-A5F1-BF000595188E}" type="slidenum">
              <a:rPr lang="en-US"/>
              <a:pPr/>
              <a:t>2</a:t>
            </a:fld>
            <a:endParaRPr lang="en-US"/>
          </a:p>
        </p:txBody>
      </p:sp>
      <p:sp>
        <p:nvSpPr>
          <p:cNvPr id="153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Улога папирног новца је да пренесе информацију о његовој вредности</a:t>
            </a:r>
            <a:endParaRPr lang="en-US"/>
          </a:p>
          <a:p>
            <a:r>
              <a:rPr lang="en-US"/>
              <a:t>Д</a:t>
            </a:r>
            <a:r>
              <a:rPr lang="ru-RU"/>
              <a:t>анас </a:t>
            </a:r>
            <a:r>
              <a:rPr lang="en-US"/>
              <a:t>се </a:t>
            </a:r>
            <a:r>
              <a:rPr lang="ru-RU"/>
              <a:t>папирни новац замењује дигиталним записом у меморији рачунара</a:t>
            </a:r>
          </a:p>
          <a:p>
            <a:r>
              <a:rPr lang="ru-RU"/>
              <a:t>Новац, као и друге информације, може да се преноси рачунарском мрежом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4212-854D-4F20-90A6-50F0A1EF59F4}" type="slidenum">
              <a:rPr lang="en-US"/>
              <a:pPr/>
              <a:t>20</a:t>
            </a:fld>
            <a:endParaRPr lang="en-US"/>
          </a:p>
        </p:txBody>
      </p:sp>
      <p:sp>
        <p:nvSpPr>
          <p:cNvPr id="155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Погодности</a:t>
            </a:r>
            <a:endParaRPr lang="en-US"/>
          </a:p>
        </p:txBody>
      </p:sp>
      <p:pic>
        <p:nvPicPr>
          <p:cNvPr id="1553412" name="Picture 8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675" y="1901825"/>
            <a:ext cx="3994150" cy="3530600"/>
          </a:xfrm>
          <a:noFill/>
          <a:ln/>
        </p:spPr>
      </p:pic>
      <p:pic>
        <p:nvPicPr>
          <p:cNvPr id="1553413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263" y="1873250"/>
            <a:ext cx="431165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ECEF-1E70-4B3F-B5F5-79F7EBFAE6DA}" type="slidenum">
              <a:rPr lang="en-US"/>
              <a:pPr/>
              <a:t>21</a:t>
            </a:fld>
            <a:endParaRPr lang="en-US"/>
          </a:p>
        </p:txBody>
      </p:sp>
      <p:sp>
        <p:nvSpPr>
          <p:cNvPr id="155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Недостаци</a:t>
            </a:r>
          </a:p>
        </p:txBody>
      </p:sp>
      <p:sp>
        <p:nvSpPr>
          <p:cNvPr id="155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У случају проблема са купљеним производом потрошачи се боје да неће имати могућност замене за правилан производ или повраћај новца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М</a:t>
            </a:r>
            <a:r>
              <a:rPr lang="sr-Cyrl-CS" sz="2400"/>
              <a:t>огућност замене, рекламације или повраћаја средстава зависи од самог продајног сајта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П</a:t>
            </a:r>
            <a:r>
              <a:rPr lang="sr-Cyrl-CS" sz="2400"/>
              <a:t>отребно је да продавац што веродостојније текстом и пропратним фотографијама опише производ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Неке продавнице омогућавају корисницима да коментаришу или оцене изложене ставке</a:t>
            </a:r>
          </a:p>
          <a:p>
            <a:pPr>
              <a:lnSpc>
                <a:spcPct val="90000"/>
              </a:lnSpc>
            </a:pPr>
            <a:r>
              <a:rPr lang="sr-Cyrl-CS" sz="2400"/>
              <a:t>Страх од злоупотребе података приликом коришћења кредитне картице при куповини преко интернета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3631-5CD3-4BD9-A6B2-144687BE0A72}" type="slidenum">
              <a:rPr lang="en-US"/>
              <a:pPr/>
              <a:t>22</a:t>
            </a:fld>
            <a:endParaRPr lang="en-US"/>
          </a:p>
        </p:txBody>
      </p:sp>
      <p:sp>
        <p:nvSpPr>
          <p:cNvPr id="155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55461" name="Rectangle 5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55460" name="Chart 10"/>
          <p:cNvGraphicFramePr>
            <a:graphicFrameLocks/>
          </p:cNvGraphicFramePr>
          <p:nvPr/>
        </p:nvGraphicFramePr>
        <p:xfrm>
          <a:off x="1855788" y="1427163"/>
          <a:ext cx="5330825" cy="4926012"/>
        </p:xfrm>
        <a:graphic>
          <a:graphicData uri="http://schemas.openxmlformats.org/presentationml/2006/ole">
            <p:oleObj spid="_x0000_s1555460" name="Chart" r:id="rId3" imgW="2651990" imgH="207891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6F69-67AC-4311-8ADA-E616257F6132}" type="slidenum">
              <a:rPr lang="en-US"/>
              <a:pPr/>
              <a:t>23</a:t>
            </a:fld>
            <a:endParaRPr lang="en-US"/>
          </a:p>
        </p:txBody>
      </p:sp>
      <p:sp>
        <p:nvSpPr>
          <p:cNvPr id="155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Љ</a:t>
            </a:r>
            <a:r>
              <a:rPr lang="ru-RU" sz="2800"/>
              <a:t>уди немају довољно повер</a:t>
            </a:r>
            <a:r>
              <a:rPr lang="sr-Cyrl-CS" sz="2800"/>
              <a:t>е</a:t>
            </a:r>
            <a:r>
              <a:rPr lang="ru-RU" sz="2800"/>
              <a:t>ња да користе своје платне картице на интернету</a:t>
            </a:r>
            <a:endParaRPr lang="en-US" sz="2800"/>
          </a:p>
          <a:p>
            <a:pPr>
              <a:lnSpc>
                <a:spcPct val="80000"/>
              </a:lnSpc>
            </a:pPr>
            <a:r>
              <a:rPr lang="en-GB" sz="2800"/>
              <a:t>Само 10% посто људи који користе </a:t>
            </a:r>
            <a:r>
              <a:rPr lang="sr-Cyrl-CS" sz="2800"/>
              <a:t>и</a:t>
            </a:r>
            <a:r>
              <a:rPr lang="en-GB" sz="2800"/>
              <a:t>нтернет у нашој земљи користе и картице за куповну путем интернета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тај проценат у земљама Европе </a:t>
            </a:r>
            <a:r>
              <a:rPr lang="en-US" sz="2400"/>
              <a:t>је </a:t>
            </a:r>
            <a:r>
              <a:rPr lang="en-GB" sz="2400"/>
              <a:t>чак 60%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GB" sz="2800"/>
              <a:t>ССЛ систем шифрир</a:t>
            </a:r>
            <a:r>
              <a:rPr lang="sr-Cyrl-CS" sz="2800"/>
              <a:t>а</a:t>
            </a:r>
            <a:r>
              <a:rPr lang="en-GB" sz="2800"/>
              <a:t>ња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GB" sz="2400"/>
              <a:t>најсигурнији вид заштите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GB" sz="2400"/>
              <a:t>минимални временски период за који </a:t>
            </a:r>
            <a:r>
              <a:rPr lang="sr-Cyrl-CS" sz="2400"/>
              <a:t>је могуће открити </a:t>
            </a:r>
            <a:r>
              <a:rPr lang="en-GB" sz="2400"/>
              <a:t>неку шифру</a:t>
            </a:r>
            <a:r>
              <a:rPr lang="en-US" sz="2400"/>
              <a:t> је </a:t>
            </a:r>
            <a:r>
              <a:rPr lang="en-GB" sz="2400"/>
              <a:t>10 година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Водеће он-лајн трговине код нас су Теленор, техноманија и ЈАТ</a:t>
            </a:r>
            <a:endParaRPr lang="en-US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0321-681B-422D-81C1-E2F68E41CFEC}" type="slidenum">
              <a:rPr lang="en-US"/>
              <a:pPr/>
              <a:t>24</a:t>
            </a:fld>
            <a:endParaRPr lang="en-US"/>
          </a:p>
        </p:txBody>
      </p:sp>
      <p:sp>
        <p:nvSpPr>
          <p:cNvPr id="155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Низак ниво оспособљености за рад </a:t>
            </a:r>
          </a:p>
          <a:p>
            <a:r>
              <a:rPr lang="sr-Cyrl-CS"/>
              <a:t>Низак ниво упућености у тематику</a:t>
            </a:r>
          </a:p>
          <a:p>
            <a:r>
              <a:rPr lang="sr-Cyrl-CS"/>
              <a:t>Лоше финансијско стање грађана</a:t>
            </a:r>
            <a:endParaRPr lang="en-GB"/>
          </a:p>
          <a:p>
            <a:r>
              <a:rPr lang="en-GB"/>
              <a:t>Високе ПТТ таксе за куповину путем интернета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097-2CAE-47A9-BEBA-6278AF8DEE0A}" type="slidenum">
              <a:rPr lang="en-US"/>
              <a:pPr/>
              <a:t>25</a:t>
            </a:fld>
            <a:endParaRPr lang="en-US"/>
          </a:p>
        </p:txBody>
      </p:sp>
      <p:sp>
        <p:nvSpPr>
          <p:cNvPr id="155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Он-лајн продаја у Србији</a:t>
            </a:r>
          </a:p>
        </p:txBody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58532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1385888"/>
            <a:ext cx="68024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B350-13A6-4427-8D22-F0FD2B96294E}" type="slidenum">
              <a:rPr lang="en-US"/>
              <a:pPr/>
              <a:t>26</a:t>
            </a:fld>
            <a:endParaRPr lang="en-US"/>
          </a:p>
        </p:txBody>
      </p:sp>
      <p:sp>
        <p:nvSpPr>
          <p:cNvPr id="155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5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е</a:t>
            </a:r>
            <a:r>
              <a:rPr lang="en-GB" sz="2000"/>
              <a:t>Bay Inc</a:t>
            </a:r>
            <a:r>
              <a:rPr lang="ru-RU" sz="2000"/>
              <a:t>. је америчка мултинационална интернет корпорација која управља </a:t>
            </a:r>
            <a:r>
              <a:rPr lang="en-GB" sz="2000"/>
              <a:t>eBay</a:t>
            </a:r>
            <a:r>
              <a:rPr lang="ru-RU" sz="2000"/>
              <a:t>.</a:t>
            </a:r>
            <a:r>
              <a:rPr lang="en-GB" sz="2000"/>
              <a:t>com</a:t>
            </a:r>
            <a:r>
              <a:rPr lang="ru-RU" sz="2000"/>
              <a:t>-ом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ru-RU" sz="1800"/>
              <a:t>вебсајт за он-лајн аукцију и куповину</a:t>
            </a:r>
            <a:endParaRPr lang="en-US" sz="1800"/>
          </a:p>
          <a:p>
            <a:pPr>
              <a:lnSpc>
                <a:spcPct val="90000"/>
              </a:lnSpc>
            </a:pPr>
            <a:r>
              <a:rPr lang="ru-RU" sz="2000"/>
              <a:t>Настао 1995.</a:t>
            </a:r>
            <a:r>
              <a:rPr lang="en-US" sz="2000"/>
              <a:t> године</a:t>
            </a:r>
            <a:r>
              <a:rPr lang="ru-RU" sz="2000"/>
              <a:t>, </a:t>
            </a:r>
            <a:r>
              <a:rPr lang="en-GB" sz="2000"/>
              <a:t>eBay je</a:t>
            </a:r>
            <a:r>
              <a:rPr lang="ru-RU" sz="2000"/>
              <a:t> један од највећих успеха из ере такозваног „дот ком бума“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GB" sz="2000"/>
              <a:t>eBay</a:t>
            </a:r>
            <a:r>
              <a:rPr lang="ru-RU" sz="2000"/>
              <a:t> се проширио од првобитног "</a:t>
            </a:r>
            <a:r>
              <a:rPr lang="en-GB" sz="2000"/>
              <a:t>set</a:t>
            </a:r>
            <a:r>
              <a:rPr lang="ru-RU" sz="2000"/>
              <a:t>-</a:t>
            </a:r>
            <a:r>
              <a:rPr lang="en-GB" sz="2000"/>
              <a:t>time</a:t>
            </a:r>
            <a:r>
              <a:rPr lang="ru-RU" sz="2000"/>
              <a:t>" аукцијског формата и обухвата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ru-RU" sz="1800"/>
              <a:t>"</a:t>
            </a:r>
            <a:r>
              <a:rPr lang="en-GB" sz="1800"/>
              <a:t>Buy It Now</a:t>
            </a:r>
            <a:r>
              <a:rPr lang="ru-RU" sz="1800"/>
              <a:t>" стандардну куповину,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куповину коришћењем бар кода (</a:t>
            </a:r>
            <a:r>
              <a:rPr lang="en-GB" sz="1800"/>
              <a:t>UPC</a:t>
            </a:r>
            <a:r>
              <a:rPr lang="ru-RU" sz="1800"/>
              <a:t>),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интернационалних стандардизованих бројева књига (</a:t>
            </a:r>
            <a:r>
              <a:rPr lang="en-GB" sz="1800"/>
              <a:t>ISBN</a:t>
            </a:r>
            <a:r>
              <a:rPr lang="ru-RU" sz="1800"/>
              <a:t>) и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других врста јединствених кодова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оглашавање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продају улазница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он-лајн трансфер новца и 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ru-RU" sz="1800"/>
              <a:t>многе друге услуге</a:t>
            </a:r>
            <a:endParaRPr lang="en-US" sz="1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21CA-CB41-4A91-8A21-C0A54235BBA3}" type="slidenum">
              <a:rPr lang="en-US"/>
              <a:pPr/>
              <a:t>27</a:t>
            </a:fld>
            <a:endParaRPr lang="en-US"/>
          </a:p>
        </p:txBody>
      </p:sp>
      <p:sp>
        <p:nvSpPr>
          <p:cNvPr id="156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eBay</a:t>
            </a:r>
            <a:endParaRPr lang="en-US"/>
          </a:p>
        </p:txBody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Роба на </a:t>
            </a:r>
            <a:r>
              <a:rPr lang="sr-Latn-CS" sz="2800"/>
              <a:t>eBay</a:t>
            </a:r>
            <a:r>
              <a:rPr lang="ru-RU" sz="2800"/>
              <a:t>-</a:t>
            </a:r>
            <a:r>
              <a:rPr lang="sr-Latn-CS" sz="2800"/>
              <a:t>u</a:t>
            </a:r>
            <a:r>
              <a:rPr lang="ru-RU" sz="2800"/>
              <a:t> је подељена на категорије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свако ко има </a:t>
            </a:r>
            <a:r>
              <a:rPr lang="sr-Latn-CS" sz="2400"/>
              <a:t>eBay</a:t>
            </a:r>
            <a:r>
              <a:rPr lang="ru-RU" sz="2400"/>
              <a:t> бесплатни рачун може учествовати на аукцијама, било да купује или продаје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М</a:t>
            </a:r>
            <a:r>
              <a:rPr lang="ru-RU" sz="2800"/>
              <a:t>оже </a:t>
            </a:r>
            <a:r>
              <a:rPr lang="en-US" sz="2800"/>
              <a:t>се </a:t>
            </a:r>
            <a:r>
              <a:rPr lang="ru-RU" sz="2800"/>
              <a:t>наћи буквално све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ru-RU" sz="2400"/>
              <a:t>укључујући аутомобиле, куће, карте за концерте, носаче звука, одећу, уметничка дела, књиге, ...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ru-RU" sz="2800"/>
              <a:t>Уколико имате у кући ствари које вам не требају или имате приступ неким јефтиним производима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Latn-CS" sz="2400"/>
              <a:t>eBay</a:t>
            </a:r>
            <a:r>
              <a:rPr lang="ru-RU" sz="2400"/>
              <a:t> је место на коме можете, ако знате како, зарадити плату</a:t>
            </a:r>
            <a:endParaRPr lang="en-US"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E5D98-062C-410C-A600-CA00C658319F}" type="slidenum">
              <a:rPr lang="en-US"/>
              <a:pPr/>
              <a:t>28</a:t>
            </a:fld>
            <a:endParaRPr lang="en-US"/>
          </a:p>
        </p:txBody>
      </p:sp>
      <p:sp>
        <p:nvSpPr>
          <p:cNvPr id="156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Почетна страна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1604" name="Picture 4"/>
          <p:cNvPicPr>
            <a:picLocks noChangeAspect="1" noChangeArrowheads="1"/>
          </p:cNvPicPr>
          <p:nvPr/>
        </p:nvPicPr>
        <p:blipFill>
          <a:blip r:embed="rId2" cstate="print"/>
          <a:srcRect t="3937" b="9097"/>
          <a:stretch>
            <a:fillRect/>
          </a:stretch>
        </p:blipFill>
        <p:spPr bwMode="auto">
          <a:xfrm>
            <a:off x="847725" y="1539875"/>
            <a:ext cx="7307263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2B391-547F-4D9B-9CDF-B56D162B745B}" type="slidenum">
              <a:rPr lang="en-US"/>
              <a:pPr/>
              <a:t>29</a:t>
            </a:fld>
            <a:endParaRPr lang="en-US"/>
          </a:p>
        </p:txBody>
      </p:sp>
      <p:sp>
        <p:nvSpPr>
          <p:cNvPr id="156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Регистрација на </a:t>
            </a:r>
            <a:r>
              <a:rPr lang="en-GB"/>
              <a:t>eBay</a:t>
            </a:r>
            <a:r>
              <a:rPr lang="en-US"/>
              <a:t> </a:t>
            </a:r>
          </a:p>
        </p:txBody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2628" name="Picture 4"/>
          <p:cNvPicPr>
            <a:picLocks noChangeAspect="1" noChangeArrowheads="1"/>
          </p:cNvPicPr>
          <p:nvPr/>
        </p:nvPicPr>
        <p:blipFill>
          <a:blip r:embed="rId2" cstate="print"/>
          <a:srcRect t="3566" b="9470"/>
          <a:stretch>
            <a:fillRect/>
          </a:stretch>
        </p:blipFill>
        <p:spPr bwMode="auto">
          <a:xfrm>
            <a:off x="781050" y="1401763"/>
            <a:ext cx="7670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2EABC-A29B-49BC-A14A-8AC9AD65B26A}" type="slidenum">
              <a:rPr lang="en-US"/>
              <a:pPr/>
              <a:t>3</a:t>
            </a:fld>
            <a:endParaRPr lang="en-US"/>
          </a:p>
        </p:txBody>
      </p:sp>
      <p:sp>
        <p:nvSpPr>
          <p:cNvPr id="153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Електронска трговина је</a:t>
            </a:r>
            <a:endParaRPr lang="en-US"/>
          </a:p>
          <a:p>
            <a:pPr lvl="1"/>
            <a:r>
              <a:rPr lang="ru-RU"/>
              <a:t>процес размене пословних информација, </a:t>
            </a:r>
            <a:endParaRPr lang="en-US"/>
          </a:p>
          <a:p>
            <a:pPr lvl="1"/>
            <a:r>
              <a:rPr lang="ru-RU"/>
              <a:t>управљања пословањем и </a:t>
            </a:r>
            <a:endParaRPr lang="en-US"/>
          </a:p>
          <a:p>
            <a:pPr lvl="1"/>
            <a:r>
              <a:rPr lang="ru-RU"/>
              <a:t>вођења пословних трансакција употребом телекомуникационе мреже</a:t>
            </a:r>
            <a:endParaRPr lang="en-US"/>
          </a:p>
          <a:p>
            <a:r>
              <a:rPr lang="ru-RU"/>
              <a:t>Појава Интернета и развој </a:t>
            </a:r>
            <a:r>
              <a:rPr lang="ru-RU" i="1"/>
              <a:t>Веб</a:t>
            </a:r>
            <a:r>
              <a:rPr lang="ru-RU"/>
              <a:t> сервиса је у многоме допринела </a:t>
            </a:r>
            <a:r>
              <a:rPr lang="en-US"/>
              <a:t>њеном </a:t>
            </a:r>
            <a:r>
              <a:rPr lang="ru-RU"/>
              <a:t>развоју</a:t>
            </a:r>
            <a:endParaRPr lang="en-US"/>
          </a:p>
          <a:p>
            <a:r>
              <a:rPr lang="en-GB"/>
              <a:t>Највеће компаније које се баве он-лајн продајом су eBay и Amazon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F2F8E-F741-4D6C-93E4-022B933510B9}" type="slidenum">
              <a:rPr lang="en-US"/>
              <a:pPr/>
              <a:t>30</a:t>
            </a:fld>
            <a:endParaRPr lang="en-US"/>
          </a:p>
        </p:txBody>
      </p:sp>
      <p:sp>
        <p:nvSpPr>
          <p:cNvPr id="156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Претрага се врши по имену предмета, категорији, имену продавца, датум</a:t>
            </a:r>
            <a:r>
              <a:rPr lang="en-US" sz="2800"/>
              <a:t>у</a:t>
            </a:r>
          </a:p>
          <a:p>
            <a:r>
              <a:rPr lang="en-GB" sz="2800"/>
              <a:t>eBay</a:t>
            </a:r>
            <a:r>
              <a:rPr lang="sr-Cyrl-CS" sz="2800"/>
              <a:t> </a:t>
            </a:r>
            <a:r>
              <a:rPr lang="en-US" sz="2800"/>
              <a:t>је </a:t>
            </a:r>
            <a:r>
              <a:rPr lang="sr-Cyrl-CS" sz="2800"/>
              <a:t>највећи продајни сајт на инернету, где се може наћи готово све</a:t>
            </a:r>
            <a:endParaRPr lang="en-US" sz="2800"/>
          </a:p>
          <a:p>
            <a:r>
              <a:rPr lang="en-US" sz="2800"/>
              <a:t>З</a:t>
            </a:r>
            <a:r>
              <a:rPr lang="sr-Cyrl-CS" sz="2800"/>
              <a:t>абрањено </a:t>
            </a:r>
            <a:r>
              <a:rPr lang="en-US" sz="2800"/>
              <a:t>је </a:t>
            </a:r>
            <a:r>
              <a:rPr lang="sr-Cyrl-CS" sz="2800"/>
              <a:t>продавати алкохол, дрог</a:t>
            </a:r>
            <a:r>
              <a:rPr lang="en-US" sz="2800"/>
              <a:t>у</a:t>
            </a:r>
            <a:r>
              <a:rPr lang="sr-Cyrl-CS" sz="2800"/>
              <a:t>, цигарете, оружје, мунициј</a:t>
            </a:r>
            <a:r>
              <a:rPr lang="en-US" sz="2800"/>
              <a:t>у</a:t>
            </a:r>
            <a:r>
              <a:rPr lang="sr-Cyrl-CS" sz="2800"/>
              <a:t>, људск</a:t>
            </a:r>
            <a:r>
              <a:rPr lang="en-US" sz="2800"/>
              <a:t>у</a:t>
            </a:r>
            <a:r>
              <a:rPr lang="sr-Cyrl-CS" sz="2800"/>
              <a:t> орган</a:t>
            </a:r>
            <a:r>
              <a:rPr lang="en-US" sz="2800"/>
              <a:t>е</a:t>
            </a:r>
            <a:r>
              <a:rPr lang="sr-Cyrl-CS" sz="2800"/>
              <a:t>, ... </a:t>
            </a:r>
            <a:endParaRPr lang="en-US" sz="2800"/>
          </a:p>
          <a:p>
            <a:r>
              <a:rPr lang="sr-Cyrl-CS" sz="2800"/>
              <a:t>Корисници се логују као лицитант или продавац</a:t>
            </a:r>
            <a:endParaRPr lang="en-US" sz="2800"/>
          </a:p>
          <a:p>
            <a:r>
              <a:rPr lang="sr-Cyrl-CS" sz="2800"/>
              <a:t>Пријава за куповину или продају је брза, бесплатна и једноставна</a:t>
            </a:r>
            <a:endParaRPr lang="en-U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05533-4825-4B58-8A2C-1FFF8CA2BAEB}" type="slidenum">
              <a:rPr lang="en-US"/>
              <a:pPr/>
              <a:t>31</a:t>
            </a:fld>
            <a:endParaRPr lang="en-US"/>
          </a:p>
        </p:txBody>
      </p:sp>
      <p:sp>
        <p:nvSpPr>
          <p:cNvPr id="156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Онај ко жели да огласи продају неке робе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мора да плати иницијалну накнаду у интервалу од 0,25 до 2 долара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Након продаје продавац је дужан да плати још једну накнаду 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У </a:t>
            </a:r>
            <a:r>
              <a:rPr lang="sr-Cyrl-CS" sz="2400"/>
              <a:t>распону од 1,25 до 5 долара продајне цене те робе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Уколико купац жели одмах да купи робу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то је могуће само преко коришћења сервиса ''Купи одмах''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sr-Cyrl-CS" sz="2800"/>
              <a:t>Цена се одређује путем аукције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2400"/>
              <a:t>к</a:t>
            </a:r>
            <a:r>
              <a:rPr lang="sr-Cyrl-CS" sz="2400"/>
              <a:t>упац треба да сачека да се изврши аукција, и да постане лицитант који је највише понудио</a:t>
            </a:r>
            <a:endParaRPr lang="en-US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EF452-9B4B-492F-810A-D6BAA943D487}" type="slidenum">
              <a:rPr lang="en-US"/>
              <a:pPr/>
              <a:t>32</a:t>
            </a:fld>
            <a:endParaRPr lang="en-US"/>
          </a:p>
        </p:txBody>
      </p:sp>
      <p:sp>
        <p:nvSpPr>
          <p:cNvPr id="156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Тајна </a:t>
            </a:r>
            <a:r>
              <a:rPr lang="en-GB"/>
              <a:t>eBay</a:t>
            </a:r>
            <a:r>
              <a:rPr lang="sr-Cyrl-CS"/>
              <a:t> успеха је његова визија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о</a:t>
            </a:r>
            <a:r>
              <a:rPr lang="sr-Cyrl-CS"/>
              <a:t>на лежи у томе што омогућује било коме, у било ком тренутку, и било где да купи било шта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обезбе</a:t>
            </a:r>
            <a:r>
              <a:rPr lang="en-US"/>
              <a:t>ђује</a:t>
            </a:r>
            <a:r>
              <a:rPr lang="sr-Cyrl-CS"/>
              <a:t> глобалну платформу за трговину, где практично свако може да тргује са различитим предметима</a:t>
            </a: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еБа</a:t>
            </a:r>
            <a:r>
              <a:rPr lang="en-GB"/>
              <a:t>y</a:t>
            </a:r>
            <a:r>
              <a:rPr lang="sr-Cyrl-CS"/>
              <a:t> је повукао део својих реклама са </a:t>
            </a:r>
            <a:r>
              <a:rPr lang="en-GB"/>
              <a:t>Google</a:t>
            </a:r>
            <a:r>
              <a:rPr lang="sr-Cyrl-CS"/>
              <a:t>-а и дошло је до раста тензије између ова два гиганта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723-5BD0-4B82-8511-245B43FE17F7}" type="slidenum">
              <a:rPr lang="en-US"/>
              <a:pPr/>
              <a:t>33</a:t>
            </a:fld>
            <a:endParaRPr lang="en-US"/>
          </a:p>
        </p:txBody>
      </p:sp>
      <p:sp>
        <p:nvSpPr>
          <p:cNvPr id="156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Трговина на </a:t>
            </a:r>
            <a:r>
              <a:rPr lang="en-US"/>
              <a:t>eBay</a:t>
            </a:r>
          </a:p>
        </p:txBody>
      </p:sp>
      <p:sp>
        <p:nvSpPr>
          <p:cNvPr id="156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eBay</a:t>
            </a:r>
            <a:r>
              <a:rPr lang="sr-Cyrl-CS"/>
              <a:t> је огромно тржиште које користи више од 90 милиона људи широм света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Д</a:t>
            </a:r>
            <a:r>
              <a:rPr lang="sr-Cyrl-CS"/>
              <a:t>аје потпуно ново значење у трговини путем интернета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О</a:t>
            </a:r>
            <a:r>
              <a:rPr lang="sr-Cyrl-CS"/>
              <a:t>могућава купцима да лако дођу до траженог производа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што осим што повезује непосредно купца и продавца,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sr-Cyrl-CS"/>
              <a:t>олакшава стварање веза између купца и купца (</a:t>
            </a:r>
            <a:r>
              <a:rPr lang="en-GB" i="1"/>
              <a:t>C</a:t>
            </a:r>
            <a:r>
              <a:rPr lang="sr-Cyrl-CS" i="1"/>
              <a:t>2</a:t>
            </a:r>
            <a:r>
              <a:rPr lang="en-GB" i="1"/>
              <a:t>C </a:t>
            </a:r>
            <a:r>
              <a:rPr lang="sr-Cyrl-CS" i="1"/>
              <a:t>-</a:t>
            </a:r>
            <a:r>
              <a:rPr lang="en-GB" i="1"/>
              <a:t>Customer to Customer</a:t>
            </a:r>
            <a:r>
              <a:rPr lang="sr-Cyrl-CS"/>
              <a:t>)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4079-26C8-4AE2-9594-F3A0433C7DFB}" type="slidenum">
              <a:rPr lang="en-US"/>
              <a:pPr/>
              <a:t>34</a:t>
            </a:fld>
            <a:endParaRPr lang="en-US"/>
          </a:p>
        </p:txBody>
      </p:sp>
      <p:sp>
        <p:nvSpPr>
          <p:cNvPr id="156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Слабости eBay-а</a:t>
            </a:r>
          </a:p>
        </p:txBody>
      </p:sp>
      <p:sp>
        <p:nvSpPr>
          <p:cNvPr id="156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Врло лоше контролише лажне или незаконите аукције, које лако могу преварити купце</a:t>
            </a:r>
            <a:endParaRPr lang="en-GB"/>
          </a:p>
          <a:p>
            <a:r>
              <a:rPr lang="sr-Cyrl-CS"/>
              <a:t>Продавци су у стању да изаберу методу плаћања по њиховом избору</a:t>
            </a:r>
            <a:endParaRPr lang="en-GB"/>
          </a:p>
          <a:p>
            <a:r>
              <a:rPr lang="sr-Cyrl-CS"/>
              <a:t>Испорука</a:t>
            </a:r>
            <a:endParaRPr lang="en-US"/>
          </a:p>
          <a:p>
            <a:r>
              <a:rPr lang="sr-Cyrl-CS"/>
              <a:t>Немогућност контролисања садржаја на аукцији и предмета аукција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7D484-B00E-453E-A505-003267288641}" type="slidenum">
              <a:rPr lang="en-US"/>
              <a:pPr/>
              <a:t>35</a:t>
            </a:fld>
            <a:endParaRPr lang="en-US"/>
          </a:p>
        </p:txBody>
      </p:sp>
      <p:sp>
        <p:nvSpPr>
          <p:cNvPr id="156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Шансе/Прилике</a:t>
            </a:r>
            <a:endParaRPr lang="en-US"/>
          </a:p>
        </p:txBody>
      </p:sp>
      <p:sp>
        <p:nvSpPr>
          <p:cNvPr id="156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Прва шанса је како продати производ без аукције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Аукција траје од три до петнаест дана, и то је дуг временски период да купац изгуби интересовање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400"/>
              <a:t>Из тог разлога постоји опција ''Купи одмах'‘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које продавци могу понудити по статичким ценама, без лицитирања и чекања да се аукција заврши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sr-Cyrl-CS" sz="2400"/>
              <a:t>Доступна је и нова опција ''Направите понуду'‘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sr-Cyrl-CS" sz="2000"/>
              <a:t>даје </a:t>
            </a:r>
            <a:r>
              <a:rPr lang="en-US" sz="2000"/>
              <a:t>купцу </a:t>
            </a:r>
            <a:r>
              <a:rPr lang="sr-Cyrl-CS" sz="2000"/>
              <a:t>могућност да понуди одређену суму новца за неки производ, па да продавац одлучи да ли му то одговара или не, и да тај производ по тој цени прода</a:t>
            </a:r>
            <a:endParaRPr lang="en-GB" sz="2000"/>
          </a:p>
          <a:p>
            <a:pPr>
              <a:lnSpc>
                <a:spcPct val="90000"/>
              </a:lnSpc>
            </a:pPr>
            <a:r>
              <a:rPr lang="en-GB" sz="2400"/>
              <a:t>eBay</a:t>
            </a:r>
            <a:r>
              <a:rPr lang="sr-Cyrl-CS" sz="2400"/>
              <a:t> је купио </a:t>
            </a:r>
            <a:r>
              <a:rPr lang="en-GB" sz="2400" i="1"/>
              <a:t>Skype </a:t>
            </a:r>
            <a:r>
              <a:rPr lang="sr-Cyrl-CS" sz="2400"/>
              <a:t>технологију која вреди око 2,6 милијарди долара</a:t>
            </a:r>
            <a:endParaRPr lang="en-US" sz="2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D8CC-FE9D-429E-8558-E9093379DC2C}" type="slidenum">
              <a:rPr lang="en-US"/>
              <a:pPr/>
              <a:t>36</a:t>
            </a:fld>
            <a:endParaRPr lang="en-US"/>
          </a:p>
        </p:txBody>
      </p:sp>
      <p:sp>
        <p:nvSpPr>
          <p:cNvPr id="156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Опасности/</a:t>
            </a:r>
            <a:r>
              <a:rPr lang="en-US"/>
              <a:t>П</a:t>
            </a:r>
            <a:r>
              <a:rPr lang="sr-Cyrl-CS"/>
              <a:t>ретње</a:t>
            </a:r>
            <a:endParaRPr lang="en-US"/>
          </a:p>
        </p:txBody>
      </p:sp>
      <p:sp>
        <p:nvSpPr>
          <p:cNvPr id="156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Недавна претња која се појавила као конкуренција </a:t>
            </a:r>
            <a:r>
              <a:rPr lang="en-GB"/>
              <a:t>eBay</a:t>
            </a:r>
            <a:r>
              <a:rPr lang="sr-Cyrl-CS"/>
              <a:t>-у је</a:t>
            </a:r>
            <a:endParaRPr lang="en-US"/>
          </a:p>
          <a:p>
            <a:pPr lvl="1"/>
            <a:r>
              <a:rPr lang="en-GB"/>
              <a:t>Google</a:t>
            </a:r>
            <a:r>
              <a:rPr lang="sr-Cyrl-CS"/>
              <a:t>-ов </a:t>
            </a:r>
            <a:r>
              <a:rPr lang="en-GB"/>
              <a:t>CheckOut</a:t>
            </a:r>
            <a:r>
              <a:rPr lang="sr-Cyrl-CS"/>
              <a:t>, који је главни конкурент </a:t>
            </a:r>
            <a:r>
              <a:rPr lang="en-GB"/>
              <a:t>PayPal</a:t>
            </a:r>
            <a:r>
              <a:rPr lang="sr-Cyrl-CS"/>
              <a:t>-</a:t>
            </a:r>
            <a:r>
              <a:rPr lang="en-GB"/>
              <a:t>y</a:t>
            </a:r>
            <a:endParaRPr lang="en-US"/>
          </a:p>
          <a:p>
            <a:r>
              <a:rPr lang="sr-Cyrl-CS"/>
              <a:t>Агресивна стратегија која се користи од стране </a:t>
            </a:r>
            <a:r>
              <a:rPr lang="en-GB"/>
              <a:t>Googla</a:t>
            </a:r>
            <a:r>
              <a:rPr lang="sr-Cyrl-CS"/>
              <a:t> даје велике попусте на производе широм интернета да би привукли купце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157F-5B7B-4EBC-8F43-AEB7C5B4FD21}" type="slidenum">
              <a:rPr lang="en-US"/>
              <a:pPr/>
              <a:t>37</a:t>
            </a:fld>
            <a:endParaRPr lang="en-US"/>
          </a:p>
        </p:txBody>
      </p:sp>
      <p:sp>
        <p:nvSpPr>
          <p:cNvPr id="157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Предности eBay-а</a:t>
            </a:r>
          </a:p>
        </p:txBody>
      </p:sp>
      <p:sp>
        <p:nvSpPr>
          <p:cNvPr id="157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Место за куповину, где могу пронаћи готово све, по много нижим ценама него у осталим он-лајн продавницама или у традиционалним радњама</a:t>
            </a:r>
          </a:p>
          <a:p>
            <a:r>
              <a:rPr lang="sr-Cyrl-CS" sz="2400"/>
              <a:t>Место за продају, где могу продати било шта, ако су довољно флексибилни када је цена у питању</a:t>
            </a:r>
          </a:p>
          <a:p>
            <a:r>
              <a:rPr lang="sr-Cyrl-CS" sz="2400"/>
              <a:t>Место понуде, јер се много различитих ствари могу наћи у продаји</a:t>
            </a:r>
          </a:p>
          <a:p>
            <a:r>
              <a:rPr lang="sr-Cyrl-CS" sz="2400"/>
              <a:t>Место за прикупљање, јер представља највећу ''он-лајн пијацу'' за ретке предмете, колекционарске предмете, предмете које је тешко наћи, без обзира на тип или цену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4673-16F3-402A-9119-569748E61D54}" type="slidenum">
              <a:rPr lang="en-US"/>
              <a:pPr/>
              <a:t>38</a:t>
            </a:fld>
            <a:endParaRPr lang="en-US"/>
          </a:p>
        </p:txBody>
      </p:sp>
      <p:sp>
        <p:nvSpPr>
          <p:cNvPr id="157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Предности eBay-а</a:t>
            </a:r>
          </a:p>
        </p:txBody>
      </p:sp>
      <p:sp>
        <p:nvSpPr>
          <p:cNvPr id="157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Бесплатно за купце и јефтино за продавце</a:t>
            </a:r>
          </a:p>
          <a:p>
            <a:pPr>
              <a:lnSpc>
                <a:spcPct val="90000"/>
              </a:lnSpc>
            </a:pPr>
            <a:r>
              <a:rPr lang="sr-Cyrl-CS" sz="2800"/>
              <a:t>Брига за друштвену средину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роба која би иначе завршила на депонијама или у рециклажним центрима, пронашла је своје купце захваљујући </a:t>
            </a:r>
            <a:r>
              <a:rPr lang="en-GB" sz="2400"/>
              <a:t>eBay</a:t>
            </a:r>
            <a:r>
              <a:rPr lang="sr-Cyrl-CS" sz="2400"/>
              <a:t>-у</a:t>
            </a:r>
          </a:p>
          <a:p>
            <a:pPr>
              <a:lnSpc>
                <a:spcPct val="90000"/>
              </a:lnSpc>
            </a:pPr>
            <a:r>
              <a:rPr lang="sr-Cyrl-CS" sz="2800"/>
              <a:t>Друштвена одговорност, јер елиминише посреднике и смањује баријере за куповину и продају</a:t>
            </a:r>
          </a:p>
          <a:p>
            <a:pPr>
              <a:lnSpc>
                <a:spcPct val="90000"/>
              </a:lnSpc>
            </a:pPr>
            <a:r>
              <a:rPr lang="en-US" sz="2800"/>
              <a:t>С</a:t>
            </a:r>
            <a:r>
              <a:rPr lang="sr-Cyrl-CS" sz="2800"/>
              <a:t>адржи безбедносни с</a:t>
            </a:r>
            <a:r>
              <a:rPr lang="en-GB" sz="2800"/>
              <a:t>y</a:t>
            </a:r>
            <a:r>
              <a:rPr lang="sr-Cyrl-CS" sz="2800"/>
              <a:t>стем, као </a:t>
            </a:r>
            <a:r>
              <a:rPr lang="en-GB" sz="2800"/>
              <a:t>Facebook</a:t>
            </a:r>
            <a:r>
              <a:rPr lang="sr-Cyrl-CS" sz="2800"/>
              <a:t> повратних информација, које су дизајниране корисницима да остану безбедни</a:t>
            </a:r>
            <a:endParaRPr lang="en-US"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2893-CEE7-4B6F-813F-9E06F836EB5E}" type="slidenum">
              <a:rPr lang="en-US"/>
              <a:pPr/>
              <a:t>39</a:t>
            </a:fld>
            <a:endParaRPr lang="en-US"/>
          </a:p>
        </p:txBody>
      </p:sp>
      <p:sp>
        <p:nvSpPr>
          <p:cNvPr id="157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Кратак водич за </a:t>
            </a:r>
            <a:r>
              <a:rPr lang="en-US" i="1"/>
              <a:t>e</a:t>
            </a:r>
            <a:r>
              <a:rPr lang="sr-Latn-CS" i="1"/>
              <a:t>B</a:t>
            </a:r>
            <a:r>
              <a:rPr lang="en-US" i="1"/>
              <a:t>ay</a:t>
            </a:r>
            <a:r>
              <a:rPr lang="sr-Cyrl-CS"/>
              <a:t> </a:t>
            </a:r>
            <a:r>
              <a:rPr lang="en-US"/>
              <a:t>a</a:t>
            </a:r>
            <a:r>
              <a:rPr lang="sr-Cyrl-CS"/>
              <a:t>укције </a:t>
            </a:r>
            <a:endParaRPr lang="en-US"/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Ф</a:t>
            </a:r>
            <a:r>
              <a:rPr lang="sr-Cyrl-CS" sz="2800"/>
              <a:t>ункционише на репутацији</a:t>
            </a:r>
            <a:endParaRPr lang="en-US" sz="2800"/>
          </a:p>
          <a:p>
            <a:r>
              <a:rPr lang="sr-Cyrl-CS" sz="2800"/>
              <a:t>Купци и продавци имају могућност да оцене једни друге по</a:t>
            </a:r>
            <a:endParaRPr lang="en-US" sz="2800"/>
          </a:p>
          <a:p>
            <a:pPr lvl="1"/>
            <a:r>
              <a:rPr lang="sr-Cyrl-CS" sz="2400"/>
              <a:t>питању понашања, брзине плаћања, способности за комуникацију, квалитету робе</a:t>
            </a:r>
            <a:endParaRPr lang="en-US" sz="2400"/>
          </a:p>
          <a:p>
            <a:r>
              <a:rPr lang="sr-Cyrl-CS" sz="2800"/>
              <a:t>Добра повратна информација (feedback) привлачи купце и </a:t>
            </a:r>
            <a:endParaRPr lang="en-US" sz="2800"/>
          </a:p>
          <a:p>
            <a:pPr lvl="1"/>
            <a:r>
              <a:rPr lang="sr-Cyrl-CS" sz="2400"/>
              <a:t>они су спремнији да плате и мало више за ствар коју продаје неко са добром репутацијом</a:t>
            </a:r>
            <a:endParaRPr 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624E-B59F-43B9-B95E-EAD0D54FC219}" type="slidenum">
              <a:rPr lang="en-US"/>
              <a:pPr/>
              <a:t>4</a:t>
            </a:fld>
            <a:endParaRPr lang="en-US"/>
          </a:p>
        </p:txBody>
      </p:sp>
      <p:sp>
        <p:nvSpPr>
          <p:cNvPr id="153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клијент нађе производ он га ставља у софтверски симулирану потрошачку корпу</a:t>
            </a:r>
            <a:endParaRPr lang="en-US" sz="2800"/>
          </a:p>
          <a:p>
            <a:r>
              <a:rPr lang="en-GB" sz="2800"/>
              <a:t>Када напуни корпу различитим производима он одлази до „касе“ где добија додатне информације о плаћању и начину испоруке производа</a:t>
            </a:r>
            <a:endParaRPr lang="en-US" sz="2800"/>
          </a:p>
          <a:p>
            <a:r>
              <a:rPr lang="en-GB" sz="2800"/>
              <a:t>Плаћање се нај</a:t>
            </a:r>
            <a:r>
              <a:rPr lang="en-US" sz="2800"/>
              <a:t>ч</a:t>
            </a:r>
            <a:r>
              <a:rPr lang="en-GB" sz="2800"/>
              <a:t>ешће врши кредитном картицом или </a:t>
            </a:r>
            <a:r>
              <a:rPr lang="sr-Cyrl-CS" sz="2800"/>
              <a:t>преко </a:t>
            </a:r>
            <a:r>
              <a:rPr lang="en-GB" sz="2800"/>
              <a:t>PayPal-а</a:t>
            </a:r>
            <a:endParaRPr lang="en-US" sz="2800"/>
          </a:p>
          <a:p>
            <a:r>
              <a:rPr lang="en-GB" sz="2800"/>
              <a:t>Након завршетка куповине добије </a:t>
            </a:r>
            <a:r>
              <a:rPr lang="en-US" sz="2800"/>
              <a:t>се </a:t>
            </a:r>
            <a:r>
              <a:rPr lang="en-GB" sz="2800"/>
              <a:t>потврда путе</a:t>
            </a:r>
            <a:r>
              <a:rPr lang="sr-Cyrl-CS" sz="2800"/>
              <a:t>м емаила</a:t>
            </a:r>
            <a:endParaRPr 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C035-DC8E-4B3E-B7CF-1446C2F21A95}" type="slidenum">
              <a:rPr lang="en-US"/>
              <a:pPr/>
              <a:t>40</a:t>
            </a:fld>
            <a:endParaRPr lang="en-US"/>
          </a:p>
        </p:txBody>
      </p:sp>
      <p:sp>
        <p:nvSpPr>
          <p:cNvPr id="157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еВау - почетна страна</a:t>
            </a:r>
            <a:r>
              <a:rPr lang="en-US"/>
              <a:t> </a:t>
            </a:r>
          </a:p>
        </p:txBody>
      </p:sp>
      <p:sp>
        <p:nvSpPr>
          <p:cNvPr id="157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3892" name="Picture 55" descr="ebay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025" y="1371600"/>
            <a:ext cx="69723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F2261-A16B-4871-9247-4409DA1512B7}" type="slidenum">
              <a:rPr lang="en-US"/>
              <a:pPr/>
              <a:t>41</a:t>
            </a:fld>
            <a:endParaRPr lang="en-US"/>
          </a:p>
        </p:txBody>
      </p:sp>
      <p:sp>
        <p:nvSpPr>
          <p:cNvPr id="157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i="1"/>
              <a:t>Почетни корак при продаји производа</a:t>
            </a:r>
            <a:r>
              <a:rPr lang="en-US" sz="3600"/>
              <a:t> </a:t>
            </a:r>
          </a:p>
        </p:txBody>
      </p:sp>
      <p:sp>
        <p:nvSpPr>
          <p:cNvPr id="157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4916" name="Picture 56" descr="ebay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274888"/>
            <a:ext cx="8634412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89B-91F3-47A0-A6B0-7026F48ABF6A}" type="slidenum">
              <a:rPr lang="en-US"/>
              <a:pPr/>
              <a:t>42</a:t>
            </a:fld>
            <a:endParaRPr lang="en-US"/>
          </a:p>
        </p:txBody>
      </p:sp>
      <p:sp>
        <p:nvSpPr>
          <p:cNvPr id="157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Избор категорије производа</a:t>
            </a:r>
            <a:r>
              <a:rPr lang="en-US"/>
              <a:t> </a:t>
            </a:r>
          </a:p>
        </p:txBody>
      </p:sp>
      <p:sp>
        <p:nvSpPr>
          <p:cNvPr id="157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75940" name="Picture 57" descr="ebay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1441450"/>
            <a:ext cx="8459788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B6E74-9827-47C0-AC3A-C6000635EEA0}" type="slidenum">
              <a:rPr lang="en-US"/>
              <a:pPr/>
              <a:t>43</a:t>
            </a:fld>
            <a:endParaRPr lang="en-US"/>
          </a:p>
        </p:txBody>
      </p:sp>
      <p:sp>
        <p:nvSpPr>
          <p:cNvPr id="157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Наслов</a:t>
            </a:r>
            <a:endParaRPr lang="en-US"/>
          </a:p>
        </p:txBody>
      </p:sp>
      <p:sp>
        <p:nvSpPr>
          <p:cNvPr id="157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Н</a:t>
            </a:r>
            <a:r>
              <a:rPr lang="en-GB"/>
              <a:t>асловљавате свој производ</a:t>
            </a:r>
            <a:endParaRPr lang="en-US"/>
          </a:p>
          <a:p>
            <a:pPr>
              <a:lnSpc>
                <a:spcPct val="90000"/>
              </a:lnSpc>
            </a:pPr>
            <a:r>
              <a:rPr lang="en-GB"/>
              <a:t>Број слова који се може користити је ограничен и треба га паметно искористити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А</a:t>
            </a:r>
            <a:r>
              <a:rPr lang="en-GB"/>
              <a:t>ко продајете </a:t>
            </a:r>
            <a:r>
              <a:rPr lang="en-GB" i="1"/>
              <a:t>DVD</a:t>
            </a:r>
            <a:r>
              <a:rPr lang="en-GB"/>
              <a:t> </a:t>
            </a:r>
            <a:r>
              <a:rPr lang="sr-Cyrl-CS"/>
              <a:t>''</a:t>
            </a:r>
            <a:r>
              <a:rPr lang="en-GB" i="1"/>
              <a:t>James Bond</a:t>
            </a:r>
            <a:r>
              <a:rPr lang="sr-Cyrl-CS"/>
              <a:t>''</a:t>
            </a:r>
            <a:r>
              <a:rPr lang="en-GB"/>
              <a:t>, н</a:t>
            </a:r>
            <a:r>
              <a:rPr lang="sr-Cyrl-CS"/>
              <a:t>е</a:t>
            </a:r>
            <a:r>
              <a:rPr lang="en-GB"/>
              <a:t>мојте ставити само </a:t>
            </a:r>
            <a:r>
              <a:rPr lang="sr-Cyrl-CS"/>
              <a:t>''</a:t>
            </a:r>
            <a:r>
              <a:rPr lang="en-GB" i="1"/>
              <a:t>James Bond DVD</a:t>
            </a:r>
            <a:r>
              <a:rPr lang="sr-Cyrl-CS"/>
              <a:t>'' </a:t>
            </a:r>
            <a:r>
              <a:rPr lang="en-GB"/>
              <a:t>већ ставите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GB"/>
              <a:t>тачан назив, име главног глумца или редитеља, оно што је познато и шта ће људи вероватно тражити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CB9FE-1317-4CFA-BC70-A4E5858B90CB}" type="slidenum">
              <a:rPr lang="en-US"/>
              <a:pPr/>
              <a:t>44</a:t>
            </a:fld>
            <a:endParaRPr lang="en-US"/>
          </a:p>
        </p:txBody>
      </p:sp>
      <p:sp>
        <p:nvSpPr>
          <p:cNvPr id="157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Стави слику</a:t>
            </a:r>
            <a:endParaRPr lang="en-US"/>
          </a:p>
        </p:txBody>
      </p:sp>
      <p:sp>
        <p:nvSpPr>
          <p:cNvPr id="157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Следеће што треба да урадите је да додате слику</a:t>
            </a:r>
            <a:endParaRPr lang="en-US"/>
          </a:p>
          <a:p>
            <a:r>
              <a:rPr lang="en-GB"/>
              <a:t>Једна слика је бесплатна, све преко тога се плаћа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CB25-4E76-4CC6-B2B7-6B3E587010D6}" type="slidenum">
              <a:rPr lang="en-US"/>
              <a:pPr/>
              <a:t>45</a:t>
            </a:fld>
            <a:endParaRPr lang="en-US"/>
          </a:p>
        </p:txBody>
      </p:sp>
      <p:sp>
        <p:nvSpPr>
          <p:cNvPr id="157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Опис</a:t>
            </a:r>
            <a:endParaRPr lang="en-US"/>
          </a:p>
        </p:txBody>
      </p:sp>
      <p:sp>
        <p:nvSpPr>
          <p:cNvPr id="157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O</a:t>
            </a:r>
            <a:r>
              <a:rPr lang="sr-Cyrl-CS" sz="2800"/>
              <a:t>пишите шта продајете и не изостављајте мане уколико их производ има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sr-Cyrl-CS" sz="2800"/>
              <a:t>Уколико се производ не опише како треба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добићете негативне оцене, тако да прозвод треба описати што верније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sr-Cyrl-CS" sz="2800"/>
              <a:t>За десет центи можете додати један од двеста шаблона који ће учинити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sr-Cyrl-CS" sz="2400"/>
              <a:t>да ваш листинг одскаче од других и изгледа професионално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Као алтернативу можете сами додати свој властити </a:t>
            </a:r>
            <a:r>
              <a:rPr lang="en-GB" sz="2800" i="1"/>
              <a:t>HTML</a:t>
            </a:r>
            <a:endParaRPr lang="en-US" sz="2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496AA-1A94-4A1C-ACF8-7B316CE232B9}" type="slidenum">
              <a:rPr lang="en-US"/>
              <a:pPr/>
              <a:t>46</a:t>
            </a:fld>
            <a:endParaRPr lang="en-US"/>
          </a:p>
        </p:txBody>
      </p:sp>
      <p:sp>
        <p:nvSpPr>
          <p:cNvPr id="158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</a:t>
            </a:r>
            <a:r>
              <a:rPr lang="sr-Cyrl-CS"/>
              <a:t>дреди почетну цену</a:t>
            </a:r>
            <a:endParaRPr lang="en-US"/>
          </a:p>
        </p:txBody>
      </p:sp>
      <p:sp>
        <p:nvSpPr>
          <p:cNvPr id="158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Почетна цена је ствар умећа и тактике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а</a:t>
            </a:r>
            <a:r>
              <a:rPr lang="en-GB" sz="2400"/>
              <a:t>ко је прениска роба се може изгубити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GB" sz="2400"/>
              <a:t>ако је превисока нико неће учествовати на аукцији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GB" sz="2800"/>
              <a:t>Добра тактика је провера цене сличних производа који су већ продати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идете</a:t>
            </a:r>
            <a:r>
              <a:rPr lang="en-GB" sz="2400"/>
              <a:t> на  </a:t>
            </a:r>
            <a:r>
              <a:rPr lang="sr-Cyrl-CS" sz="2400"/>
              <a:t>''</a:t>
            </a:r>
            <a:r>
              <a:rPr lang="en-GB" sz="2400" i="1"/>
              <a:t>Advanced Search</a:t>
            </a:r>
            <a:r>
              <a:rPr lang="sr-Cyrl-CS" sz="2400" i="1"/>
              <a:t>''</a:t>
            </a:r>
            <a:r>
              <a:rPr lang="en-GB" sz="2400"/>
              <a:t> и изаб</a:t>
            </a:r>
            <a:r>
              <a:rPr lang="en-US" sz="2400"/>
              <a:t>ерете</a:t>
            </a:r>
            <a:r>
              <a:rPr lang="en-GB" sz="2400"/>
              <a:t> </a:t>
            </a:r>
            <a:r>
              <a:rPr lang="sr-Cyrl-CS" sz="2400"/>
              <a:t>''</a:t>
            </a:r>
            <a:r>
              <a:rPr lang="en-GB" sz="2400" i="1"/>
              <a:t>completed listings only</a:t>
            </a:r>
            <a:r>
              <a:rPr lang="sr-Cyrl-CS" sz="2400"/>
              <a:t>'‘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р</a:t>
            </a:r>
            <a:r>
              <a:rPr lang="en-GB" sz="2400"/>
              <a:t>езултат ће бити листа свих производа са ценама за које су </a:t>
            </a:r>
            <a:r>
              <a:rPr lang="sr-Cyrl-CS" sz="2400"/>
              <a:t>купљени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ц</a:t>
            </a:r>
            <a:r>
              <a:rPr lang="en-GB" sz="2400"/>
              <a:t>ене производа </a:t>
            </a:r>
            <a:r>
              <a:rPr lang="sr-Cyrl-CS" sz="2400"/>
              <a:t>који нису купљени </a:t>
            </a:r>
            <a:r>
              <a:rPr lang="en-GB" sz="2400"/>
              <a:t>ће бити обојене у црвено, а </a:t>
            </a:r>
            <a:r>
              <a:rPr lang="sr-Cyrl-CS" sz="2400"/>
              <a:t>оних који су купљени у зел</a:t>
            </a:r>
            <a:r>
              <a:rPr lang="en-GB" sz="2400"/>
              <a:t>ено</a:t>
            </a:r>
            <a:endParaRPr lang="en-US"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8635-C547-4957-A33D-C2D88246468C}" type="slidenum">
              <a:rPr lang="en-US"/>
              <a:pPr/>
              <a:t>47</a:t>
            </a:fld>
            <a:endParaRPr lang="en-US"/>
          </a:p>
        </p:txBody>
      </p:sp>
      <p:sp>
        <p:nvSpPr>
          <p:cNvPr id="158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Провера цен</a:t>
            </a:r>
            <a:r>
              <a:rPr lang="sr-Cyrl-CS" sz="3600" i="1"/>
              <a:t>е</a:t>
            </a:r>
            <a:r>
              <a:rPr lang="en-GB" sz="3600" i="1"/>
              <a:t> сличних производа</a:t>
            </a:r>
            <a:r>
              <a:rPr lang="en-US" sz="3600"/>
              <a:t> </a:t>
            </a:r>
          </a:p>
        </p:txBody>
      </p:sp>
      <p:sp>
        <p:nvSpPr>
          <p:cNvPr id="158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1060" name="Picture 59" descr="ebay-61"/>
          <p:cNvPicPr>
            <a:picLocks noChangeAspect="1" noChangeArrowheads="1"/>
          </p:cNvPicPr>
          <p:nvPr/>
        </p:nvPicPr>
        <p:blipFill>
          <a:blip r:embed="rId2" cstate="print"/>
          <a:srcRect b="8961"/>
          <a:stretch>
            <a:fillRect/>
          </a:stretch>
        </p:blipFill>
        <p:spPr bwMode="auto">
          <a:xfrm>
            <a:off x="187325" y="2114550"/>
            <a:ext cx="86614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786DF-2A0E-484A-9892-BE7D6BF48413}" type="slidenum">
              <a:rPr lang="en-US"/>
              <a:pPr/>
              <a:t>48</a:t>
            </a:fld>
            <a:endParaRPr lang="en-US"/>
          </a:p>
        </p:txBody>
      </p:sp>
      <p:sp>
        <p:nvSpPr>
          <p:cNvPr id="158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Плаћање услуга</a:t>
            </a:r>
            <a:r>
              <a:rPr lang="sr-Cyrl-CS" i="1"/>
              <a:t> </a:t>
            </a:r>
            <a:r>
              <a:rPr lang="en-GB" i="1"/>
              <a:t>eBay</a:t>
            </a:r>
            <a:r>
              <a:rPr lang="sr-Cyrl-CS" i="1"/>
              <a:t>-у</a:t>
            </a:r>
            <a:endParaRPr lang="en-US" i="1"/>
          </a:p>
        </p:txBody>
      </p:sp>
      <p:sp>
        <p:nvSpPr>
          <p:cNvPr id="158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Ebay</a:t>
            </a:r>
            <a:r>
              <a:rPr lang="sr-Cyrl-CS" sz="2800"/>
              <a:t> наплаћује своје услуге по скали која зависи од почетне цене производа</a:t>
            </a:r>
            <a:endParaRPr lang="en-US" sz="2800"/>
          </a:p>
          <a:p>
            <a:r>
              <a:rPr lang="en-US" sz="2800"/>
              <a:t>Н</a:t>
            </a:r>
            <a:r>
              <a:rPr lang="en-GB" sz="2800"/>
              <a:t>аплаћује се </a:t>
            </a:r>
            <a:r>
              <a:rPr lang="en-US" sz="2800"/>
              <a:t>и </a:t>
            </a:r>
            <a:r>
              <a:rPr lang="en-GB" sz="2800"/>
              <a:t>трајање аукције дуже од седам дана, са додатних 40 центи</a:t>
            </a:r>
            <a:endParaRPr lang="en-GB" sz="2800" i="1"/>
          </a:p>
          <a:p>
            <a:r>
              <a:rPr lang="en-GB" sz="2800" i="1"/>
              <a:t>Ebay</a:t>
            </a:r>
            <a:r>
              <a:rPr lang="en-GB" sz="2800"/>
              <a:t> има опцију која вам омогућава да изаберете неку од стотина хуманитарних организација и донирате део зараде</a:t>
            </a:r>
            <a:endParaRPr lang="en-US" sz="2800"/>
          </a:p>
          <a:p>
            <a:pPr lvl="1"/>
            <a:r>
              <a:rPr lang="en-US" sz="2400"/>
              <a:t>а</a:t>
            </a:r>
            <a:r>
              <a:rPr lang="en-GB" sz="2400"/>
              <a:t>ко се определите за ту опције добићете малу одговарајућу икону, што ће многе купце навести да купе производ баш од Вас</a:t>
            </a:r>
            <a:endParaRPr lang="en-US" sz="24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ECE7-8D3B-4636-A42D-6FB28228AD3E}" type="slidenum">
              <a:rPr lang="en-US"/>
              <a:pPr/>
              <a:t>49</a:t>
            </a:fld>
            <a:endParaRPr lang="en-US"/>
          </a:p>
        </p:txBody>
      </p:sp>
      <p:sp>
        <p:nvSpPr>
          <p:cNvPr id="158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Наплата</a:t>
            </a:r>
            <a:endParaRPr lang="en-US"/>
          </a:p>
        </p:txBody>
      </p:sp>
      <p:sp>
        <p:nvSpPr>
          <p:cNvPr id="158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плаћање можете користити разне опције као што су </a:t>
            </a:r>
            <a:endParaRPr lang="en-US"/>
          </a:p>
          <a:p>
            <a:pPr lvl="1"/>
            <a:r>
              <a:rPr lang="sr-Cyrl-CS"/>
              <a:t>чекови, </a:t>
            </a:r>
            <a:endParaRPr lang="en-US"/>
          </a:p>
          <a:p>
            <a:pPr lvl="1"/>
            <a:r>
              <a:rPr lang="sr-Cyrl-CS"/>
              <a:t>банковни трансфери и</a:t>
            </a:r>
            <a:endParaRPr lang="en-US"/>
          </a:p>
          <a:p>
            <a:pPr lvl="1"/>
            <a:r>
              <a:rPr lang="sr-Cyrl-CS"/>
              <a:t>обавезно </a:t>
            </a:r>
            <a:r>
              <a:rPr lang="en-GB" i="1"/>
              <a:t>Pay</a:t>
            </a:r>
            <a:r>
              <a:rPr lang="sr-Cyrl-CS" i="1"/>
              <a:t>Р</a:t>
            </a:r>
            <a:r>
              <a:rPr lang="en-GB" i="1"/>
              <a:t>al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5FB0-BEF6-4994-BDDA-E823A335B6EC}" type="slidenum">
              <a:rPr lang="en-US"/>
              <a:pPr/>
              <a:t>5</a:t>
            </a:fld>
            <a:endParaRPr lang="en-US"/>
          </a:p>
        </p:txBody>
      </p:sp>
      <p:sp>
        <p:nvSpPr>
          <p:cNvPr id="153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Уводна разматрања</a:t>
            </a:r>
            <a:endParaRPr lang="en-US"/>
          </a:p>
        </p:txBody>
      </p:sp>
      <p:sp>
        <p:nvSpPr>
          <p:cNvPr id="153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Е-трговина само у Америци чини 8% укупне продаје (142 билиона долара)</a:t>
            </a:r>
          </a:p>
          <a:p>
            <a:r>
              <a:rPr lang="sr-Cyrl-CS"/>
              <a:t>Одећа продата на мрежи представља око 13% </a:t>
            </a:r>
            <a:r>
              <a:rPr lang="en-US"/>
              <a:t>а</a:t>
            </a:r>
            <a:r>
              <a:rPr lang="sr-Cyrl-CS"/>
              <a:t>меричког тржишта</a:t>
            </a:r>
            <a:endParaRPr lang="en-US"/>
          </a:p>
          <a:p>
            <a:r>
              <a:rPr lang="en-US"/>
              <a:t>У Кини током 2012. године 242 м</a:t>
            </a:r>
            <a:r>
              <a:rPr lang="sr-Cyrl-CS"/>
              <a:t>и</a:t>
            </a:r>
            <a:r>
              <a:rPr lang="en-US"/>
              <a:t>лиона људи је куповало путем </a:t>
            </a:r>
            <a:r>
              <a:rPr lang="sr-Cyrl-CS"/>
              <a:t>и</a:t>
            </a:r>
            <a:r>
              <a:rPr lang="en-US"/>
              <a:t>нтернета</a:t>
            </a:r>
          </a:p>
          <a:p>
            <a:r>
              <a:rPr lang="en-US"/>
              <a:t>Предност је што су он-лајн радње отворене 24 часа дневно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DFDCD-3542-4FA2-B0B9-98A7C0908963}" type="slidenum">
              <a:rPr lang="en-US"/>
              <a:pPr/>
              <a:t>50</a:t>
            </a:fld>
            <a:endParaRPr lang="en-US"/>
          </a:p>
        </p:txBody>
      </p:sp>
      <p:sp>
        <p:nvSpPr>
          <p:cNvPr id="158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Поштарина</a:t>
            </a:r>
            <a:endParaRPr lang="en-US"/>
          </a:p>
        </p:txBody>
      </p:sp>
      <p:sp>
        <p:nvSpPr>
          <p:cNvPr id="158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Затим селектујте начин слања робе и одредите цену поштарине</a:t>
            </a:r>
            <a:endParaRPr lang="en-US"/>
          </a:p>
          <a:p>
            <a:r>
              <a:rPr lang="sr-Cyrl-CS"/>
              <a:t>Купац плаћа поштарину ако се не одлучите да понудите бесплатну испоруку како би привукли купце</a:t>
            </a:r>
            <a:endParaRPr lang="en-US"/>
          </a:p>
          <a:p>
            <a:r>
              <a:rPr lang="en-US"/>
              <a:t>М</a:t>
            </a:r>
            <a:r>
              <a:rPr lang="en-GB"/>
              <a:t>ожете понудити осигурање које такође плаћа купац</a:t>
            </a:r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00C0-E4B0-400F-ADF9-4A77C089015A}" type="slidenum">
              <a:rPr lang="en-US"/>
              <a:pPr/>
              <a:t>51</a:t>
            </a:fld>
            <a:endParaRPr lang="en-US"/>
          </a:p>
        </p:txBody>
      </p:sp>
      <p:sp>
        <p:nvSpPr>
          <p:cNvPr id="158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Услови враћања</a:t>
            </a:r>
            <a:endParaRPr lang="en-US"/>
          </a:p>
        </p:txBody>
      </p:sp>
      <p:sp>
        <p:nvSpPr>
          <p:cNvPr id="158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За крај, одредите услове враћања </a:t>
            </a:r>
            <a:endParaRPr lang="en-US"/>
          </a:p>
          <a:p>
            <a:r>
              <a:rPr lang="sr-Cyrl-CS"/>
              <a:t>Можете да прихватите или да не прихватите повраћај робе</a:t>
            </a:r>
            <a:endParaRPr lang="en-US"/>
          </a:p>
          <a:p>
            <a:r>
              <a:rPr lang="sr-Cyrl-CS"/>
              <a:t>Ако прихватате наведите услове</a:t>
            </a:r>
            <a:endParaRPr lang="en-US"/>
          </a:p>
          <a:p>
            <a:pPr lvl="1"/>
            <a:r>
              <a:rPr lang="sr-Cyrl-CS"/>
              <a:t>на пример, после седам дана, итд</a:t>
            </a:r>
            <a:r>
              <a:rPr lang="en-US"/>
              <a:t>.</a:t>
            </a:r>
          </a:p>
          <a:p>
            <a:r>
              <a:rPr lang="en-GB"/>
              <a:t>Када завршите кликните на </a:t>
            </a:r>
            <a:r>
              <a:rPr lang="sr-Cyrl-CS"/>
              <a:t>''</a:t>
            </a:r>
            <a:r>
              <a:rPr lang="en-GB" i="1"/>
              <a:t>Сontinue</a:t>
            </a:r>
            <a:r>
              <a:rPr lang="sr-Cyrl-CS" i="1"/>
              <a:t>''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C4E5-8A49-431E-8405-59D4B2284B47}" type="slidenum">
              <a:rPr lang="en-US"/>
              <a:pPr/>
              <a:t>52</a:t>
            </a:fld>
            <a:endParaRPr lang="en-US"/>
          </a:p>
        </p:txBody>
      </p:sp>
      <p:sp>
        <p:nvSpPr>
          <p:cNvPr id="158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Преглед</a:t>
            </a:r>
            <a:endParaRPr lang="en-US"/>
          </a:p>
        </p:txBody>
      </p:sp>
      <p:sp>
        <p:nvSpPr>
          <p:cNvPr id="158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Извршите преглед изгледа продајне странице</a:t>
            </a:r>
            <a:endParaRPr lang="en-US"/>
          </a:p>
          <a:p>
            <a:r>
              <a:rPr lang="sr-Cyrl-CS"/>
              <a:t>То се зове ''</a:t>
            </a:r>
            <a:r>
              <a:rPr lang="en-GB" i="1"/>
              <a:t>preview</a:t>
            </a:r>
            <a:r>
              <a:rPr lang="sr-Cyrl-CS"/>
              <a:t>'‘</a:t>
            </a:r>
            <a:endParaRPr lang="en-US"/>
          </a:p>
          <a:p>
            <a:r>
              <a:rPr lang="sr-Cyrl-CS"/>
              <a:t>У овој фази </a:t>
            </a:r>
            <a:r>
              <a:rPr lang="en-US"/>
              <a:t>имате </a:t>
            </a:r>
            <a:r>
              <a:rPr lang="sr-Cyrl-CS"/>
              <a:t>додатне опције које можете изабрати уколико желите</a:t>
            </a:r>
            <a:endParaRPr lang="en-US"/>
          </a:p>
          <a:p>
            <a:r>
              <a:rPr lang="en-GB"/>
              <a:t>Једна од тих опција је да изаберете време почетка аукције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B72-1CE3-43EA-B45A-C1740A74CA4B}" type="slidenum">
              <a:rPr lang="en-US"/>
              <a:pPr/>
              <a:t>53</a:t>
            </a:fld>
            <a:endParaRPr lang="en-US"/>
          </a:p>
        </p:txBody>
      </p:sp>
      <p:sp>
        <p:nvSpPr>
          <p:cNvPr id="158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Након продаје</a:t>
            </a:r>
            <a:endParaRPr lang="en-US"/>
          </a:p>
        </p:txBody>
      </p:sp>
      <p:sp>
        <p:nvSpPr>
          <p:cNvPr id="158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Ka</a:t>
            </a:r>
            <a:r>
              <a:rPr lang="sr-Cyrl-CS"/>
              <a:t>да продате робу покушајте да контактирате купца што пре</a:t>
            </a:r>
            <a:endParaRPr lang="en-US"/>
          </a:p>
          <a:p>
            <a:r>
              <a:rPr lang="en-GB"/>
              <a:t>Након што добијете новац пошаљите добро упаковану робу што пре</a:t>
            </a:r>
            <a:endParaRPr lang="en-US"/>
          </a:p>
          <a:p>
            <a:r>
              <a:rPr lang="en-GB"/>
              <a:t>Такви поступци ће Вам обезбедити добру оцену од купца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69F0-E182-4B85-A0A7-028E1E683580}" type="slidenum">
              <a:rPr lang="en-US"/>
              <a:pPr/>
              <a:t>54</a:t>
            </a:fld>
            <a:endParaRPr lang="en-US"/>
          </a:p>
        </p:txBody>
      </p:sp>
      <p:sp>
        <p:nvSpPr>
          <p:cNvPr id="158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Где је новац, ту су и лопови</a:t>
            </a:r>
            <a:r>
              <a:rPr lang="en-US"/>
              <a:t> </a:t>
            </a:r>
          </a:p>
        </p:txBody>
      </p:sp>
      <p:sp>
        <p:nvSpPr>
          <p:cNvPr id="158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400"/>
              <a:t>Избегавајте продавце који траже да им платите готовином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з</a:t>
            </a:r>
            <a:r>
              <a:rPr lang="en-GB" sz="2000"/>
              <a:t>а готовину нема доказа ни заштите</a:t>
            </a:r>
          </a:p>
          <a:p>
            <a:pPr>
              <a:lnSpc>
                <a:spcPct val="85000"/>
              </a:lnSpc>
            </a:pPr>
            <a:r>
              <a:rPr lang="en-GB" sz="2400"/>
              <a:t>Проверите профил продавца и његову страницу ако је има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ликните на име продавца како бисте видели његов профил и скор, као и коментаре који су други оставили</a:t>
            </a:r>
          </a:p>
          <a:p>
            <a:pPr>
              <a:lnSpc>
                <a:spcPct val="85000"/>
              </a:lnSpc>
            </a:pPr>
            <a:r>
              <a:rPr lang="en-GB" sz="2400"/>
              <a:t>Jeдан или два негативна коментара уз стотине позитивних не би требало да Вас брину</a:t>
            </a:r>
            <a:endParaRPr lang="en-US" sz="2400"/>
          </a:p>
          <a:p>
            <a:pPr lvl="1">
              <a:lnSpc>
                <a:spcPct val="85000"/>
              </a:lnSpc>
            </a:pPr>
            <a:r>
              <a:rPr lang="en-US" sz="2000"/>
              <a:t>к</a:t>
            </a:r>
            <a:r>
              <a:rPr lang="en-GB" sz="2000"/>
              <a:t>ористите здрав разум.</a:t>
            </a:r>
          </a:p>
          <a:p>
            <a:pPr>
              <a:lnSpc>
                <a:spcPct val="85000"/>
              </a:lnSpc>
            </a:pPr>
            <a:r>
              <a:rPr lang="en-GB" sz="2400"/>
              <a:t>Плаћајте само кредитном картицом или PayРal-om, који штите од преваре</a:t>
            </a:r>
          </a:p>
          <a:p>
            <a:pPr>
              <a:lnSpc>
                <a:spcPct val="85000"/>
              </a:lnSpc>
            </a:pPr>
            <a:r>
              <a:rPr lang="en-GB" sz="2400"/>
              <a:t>Ako сте продавац шаљите робу након што добијете новац</a:t>
            </a:r>
            <a:endParaRPr lang="en-US" sz="24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EE95-8530-4BB3-ADDD-519792AE1229}" type="slidenum">
              <a:rPr lang="en-US"/>
              <a:pPr/>
              <a:t>55</a:t>
            </a:fld>
            <a:endParaRPr lang="en-US"/>
          </a:p>
        </p:txBody>
      </p:sp>
      <p:sp>
        <p:nvSpPr>
          <p:cNvPr id="158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Get It Next</a:t>
            </a:r>
            <a:endParaRPr lang="en-US" i="1"/>
          </a:p>
        </p:txBody>
      </p:sp>
      <p:sp>
        <p:nvSpPr>
          <p:cNvPr id="158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89252" name="Picture 61" descr="getitn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423988"/>
            <a:ext cx="7700962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A6EF-E764-48EB-B84F-D84E87FAA4A5}" type="slidenum">
              <a:rPr lang="en-US"/>
              <a:pPr/>
              <a:t>56</a:t>
            </a:fld>
            <a:endParaRPr lang="en-US"/>
          </a:p>
        </p:txBody>
      </p:sp>
      <p:sp>
        <p:nvSpPr>
          <p:cNvPr id="159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Toolhouse.org</a:t>
            </a:r>
            <a:r>
              <a:rPr lang="en-US"/>
              <a:t> </a:t>
            </a:r>
          </a:p>
        </p:txBody>
      </p:sp>
      <p:sp>
        <p:nvSpPr>
          <p:cNvPr id="159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0276" name="Picture 62" descr="tool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3263" y="1379538"/>
            <a:ext cx="5005387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BA7-508B-4E71-A8EE-FB63A0B10234}" type="slidenum">
              <a:rPr lang="en-US"/>
              <a:pPr/>
              <a:t>57</a:t>
            </a:fld>
            <a:endParaRPr lang="en-US"/>
          </a:p>
        </p:txBody>
      </p:sp>
      <p:sp>
        <p:nvSpPr>
          <p:cNvPr id="159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Kалкулатор за израчунавање РауРаl накнаде</a:t>
            </a:r>
            <a:r>
              <a:rPr lang="en-US" sz="3600"/>
              <a:t> </a:t>
            </a:r>
          </a:p>
        </p:txBody>
      </p:sp>
      <p:sp>
        <p:nvSpPr>
          <p:cNvPr id="159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1300" name="Picture 63" descr="ppca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388" y="1397000"/>
            <a:ext cx="811530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B2953-820C-4DDC-A8FE-DF7945186BCE}" type="slidenum">
              <a:rPr lang="en-US"/>
              <a:pPr/>
              <a:t>58</a:t>
            </a:fld>
            <a:endParaRPr lang="en-US"/>
          </a:p>
        </p:txBody>
      </p:sp>
      <p:sp>
        <p:nvSpPr>
          <p:cNvPr id="159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еBay Des</a:t>
            </a:r>
            <a:r>
              <a:rPr lang="sr-Cyrl-CS" i="1"/>
              <a:t>k</a:t>
            </a:r>
            <a:r>
              <a:rPr lang="en-GB" i="1"/>
              <a:t>top</a:t>
            </a:r>
            <a:r>
              <a:rPr lang="en-US"/>
              <a:t> </a:t>
            </a:r>
          </a:p>
        </p:txBody>
      </p:sp>
      <p:sp>
        <p:nvSpPr>
          <p:cNvPr id="159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2324" name="Picture 66" descr="ebaydesck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389063"/>
            <a:ext cx="48260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0C51A-B427-4CAA-A5E4-A21F457E2C23}" type="slidenum">
              <a:rPr lang="en-US"/>
              <a:pPr/>
              <a:t>59</a:t>
            </a:fld>
            <a:endParaRPr lang="en-US"/>
          </a:p>
        </p:txBody>
      </p:sp>
      <p:sp>
        <p:nvSpPr>
          <p:cNvPr id="159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Auctiva</a:t>
            </a:r>
            <a:endParaRPr lang="en-US" i="1"/>
          </a:p>
        </p:txBody>
      </p:sp>
      <p:sp>
        <p:nvSpPr>
          <p:cNvPr id="159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3348" name="Picture 68" descr="aucti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2832100"/>
            <a:ext cx="7726362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106F8-CFD3-4A84-BA0F-7BDFFA483C38}" type="slidenum">
              <a:rPr lang="en-US"/>
              <a:pPr/>
              <a:t>6</a:t>
            </a:fld>
            <a:endParaRPr lang="en-US"/>
          </a:p>
        </p:txBody>
      </p:sp>
      <p:sp>
        <p:nvSpPr>
          <p:cNvPr id="153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3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Електронско пословање (</a:t>
            </a:r>
            <a:r>
              <a:rPr lang="en-GB" i="1"/>
              <a:t>Electronic Business</a:t>
            </a:r>
            <a:r>
              <a:rPr lang="sr-Cyrl-CS"/>
              <a:t>) или е-пословање (</a:t>
            </a:r>
            <a:r>
              <a:rPr lang="en-GB" i="1"/>
              <a:t>e</a:t>
            </a:r>
            <a:r>
              <a:rPr lang="sr-Cyrl-CS" i="1"/>
              <a:t>-</a:t>
            </a:r>
            <a:r>
              <a:rPr lang="en-GB" i="1"/>
              <a:t>Business</a:t>
            </a:r>
            <a:r>
              <a:rPr lang="sr-Cyrl-CS"/>
              <a:t>) </a:t>
            </a:r>
            <a:endParaRPr lang="en-US"/>
          </a:p>
          <a:p>
            <a:pPr lvl="1"/>
            <a:r>
              <a:rPr lang="sr-Cyrl-CS"/>
              <a:t>вођење послова на интернету</a:t>
            </a:r>
            <a:endParaRPr lang="en-US"/>
          </a:p>
          <a:p>
            <a:pPr lvl="1"/>
            <a:r>
              <a:rPr lang="sr-Cyrl-CS"/>
              <a:t>не подразумева само куповину и продају,</a:t>
            </a:r>
            <a:endParaRPr lang="en-US"/>
          </a:p>
          <a:p>
            <a:pPr lvl="1"/>
            <a:r>
              <a:rPr lang="sr-Cyrl-CS"/>
              <a:t>него и бригу о клијентима и пословним партнерима, </a:t>
            </a:r>
            <a:endParaRPr lang="en-US"/>
          </a:p>
          <a:p>
            <a:pPr lvl="1"/>
            <a:r>
              <a:rPr lang="sr-Cyrl-CS"/>
              <a:t>као и он-лајн организацију пословања у сопственој фирми и </a:t>
            </a:r>
            <a:endParaRPr lang="en-US"/>
          </a:p>
          <a:p>
            <a:pPr lvl="1"/>
            <a:r>
              <a:rPr lang="sr-Cyrl-CS"/>
              <a:t>организацију према клијентима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360EB-E943-4DF1-81FA-14FDBF26D094}" type="slidenum">
              <a:rPr lang="en-US"/>
              <a:pPr/>
              <a:t>60</a:t>
            </a:fld>
            <a:endParaRPr lang="en-US"/>
          </a:p>
        </p:txBody>
      </p:sp>
      <p:sp>
        <p:nvSpPr>
          <p:cNvPr id="159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Закључак</a:t>
            </a:r>
            <a:endParaRPr lang="en-US"/>
          </a:p>
        </p:txBody>
      </p:sp>
      <p:sp>
        <p:nvSpPr>
          <p:cNvPr id="159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1"/>
              <a:t>М</a:t>
            </a:r>
            <a:r>
              <a:rPr lang="en-US" sz="2400"/>
              <a:t>ањи и већи брендови, који имају своје продавнице, артикле нуде на </a:t>
            </a:r>
            <a:r>
              <a:rPr lang="en-US" sz="2400" i="1"/>
              <a:t>eBay</a:t>
            </a:r>
            <a:r>
              <a:rPr lang="en-US" sz="2400"/>
              <a:t>-у</a:t>
            </a:r>
          </a:p>
          <a:p>
            <a:pPr lvl="1"/>
            <a:r>
              <a:rPr lang="en-US" sz="2000"/>
              <a:t>где их је могуће купити и то најчешће по нижој цени</a:t>
            </a:r>
          </a:p>
          <a:p>
            <a:r>
              <a:rPr lang="en-US" sz="2400" i="1"/>
              <a:t>еВау</a:t>
            </a:r>
            <a:r>
              <a:rPr lang="en-US" sz="2400"/>
              <a:t> је праћен контроверзама и критикама у вези са преварама, утајом пореза, приморавањем клијената</a:t>
            </a:r>
          </a:p>
          <a:p>
            <a:pPr lvl="1"/>
            <a:r>
              <a:rPr lang="en-US" sz="2000"/>
              <a:t>да користе </a:t>
            </a:r>
            <a:r>
              <a:rPr lang="en-US" sz="2000" i="1"/>
              <a:t>РауРаl</a:t>
            </a:r>
            <a:r>
              <a:rPr lang="en-US" sz="2000"/>
              <a:t>, као и са кршењем ауторских права. </a:t>
            </a:r>
            <a:endParaRPr lang="en-GB" sz="2000"/>
          </a:p>
          <a:p>
            <a:r>
              <a:rPr lang="en-GB" sz="2400" i="1"/>
              <a:t>eBay</a:t>
            </a:r>
            <a:r>
              <a:rPr lang="en-GB" sz="2400"/>
              <a:t> куповина је најпопуларнији облик интернет куповине данас</a:t>
            </a:r>
            <a:endParaRPr lang="en-US" sz="2400"/>
          </a:p>
          <a:p>
            <a:r>
              <a:rPr lang="en-US" sz="2400"/>
              <a:t>С</a:t>
            </a:r>
            <a:r>
              <a:rPr lang="en-GB" sz="2400"/>
              <a:t>а преко 90 мил</a:t>
            </a:r>
            <a:r>
              <a:rPr lang="sr-Cyrl-CS" sz="2400"/>
              <a:t>и</a:t>
            </a:r>
            <a:r>
              <a:rPr lang="en-GB" sz="2400"/>
              <a:t>она корисника широм света, </a:t>
            </a:r>
            <a:r>
              <a:rPr lang="en-GB" sz="2400" i="1"/>
              <a:t>eBay</a:t>
            </a:r>
            <a:r>
              <a:rPr lang="en-GB" sz="2400"/>
              <a:t> je највећи међународни он-лајн трговачки центар</a:t>
            </a:r>
            <a:endParaRPr lang="en-US" sz="2400"/>
          </a:p>
          <a:p>
            <a:r>
              <a:rPr lang="en-GB" sz="2400" i="1"/>
              <a:t>eBay</a:t>
            </a:r>
            <a:r>
              <a:rPr lang="en-GB" sz="2400"/>
              <a:t> слоган: </a:t>
            </a:r>
            <a:r>
              <a:rPr lang="en-GB" sz="2400" i="1"/>
              <a:t>“What ever it is, you can get it on eBay.”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CBCC-2478-43DE-8F62-5FA440AE04BA}" type="slidenum">
              <a:rPr lang="en-US"/>
              <a:pPr/>
              <a:t>61</a:t>
            </a:fld>
            <a:endParaRPr lang="en-US"/>
          </a:p>
        </p:txBody>
      </p:sp>
      <p:sp>
        <p:nvSpPr>
          <p:cNvPr id="159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Компанија је приликом оснивања (1994. године) функционисала као он-лајн књижара </a:t>
            </a:r>
            <a:endParaRPr lang="en-US" sz="2800"/>
          </a:p>
          <a:p>
            <a:pPr lvl="1"/>
            <a:r>
              <a:rPr lang="sr-Cyrl-CS" sz="2400"/>
              <a:t>под именом </a:t>
            </a:r>
            <a:r>
              <a:rPr lang="en-GB" sz="2400"/>
              <a:t>Cabracadabra</a:t>
            </a:r>
            <a:r>
              <a:rPr lang="sr-Cyrl-CS" sz="2400"/>
              <a:t>а.</a:t>
            </a:r>
            <a:r>
              <a:rPr lang="en-GB" sz="2400"/>
              <a:t>com</a:t>
            </a:r>
            <a:r>
              <a:rPr lang="sr-Cyrl-CS" sz="2400"/>
              <a:t> (као абракадабра). </a:t>
            </a:r>
            <a:endParaRPr lang="en-US" sz="2400"/>
          </a:p>
          <a:p>
            <a:r>
              <a:rPr lang="sr-Cyrl-CS" sz="2800"/>
              <a:t>Од 2000. године лого компаније је представљен стрелицом која показује од слова А до З</a:t>
            </a:r>
            <a:endParaRPr lang="en-US" sz="2800"/>
          </a:p>
          <a:p>
            <a:pPr lvl="1"/>
            <a:r>
              <a:rPr lang="sr-Cyrl-CS" sz="2400"/>
              <a:t>на тај начин симболично указујући да компанија тежи да врши промет различитих производних линија</a:t>
            </a:r>
            <a:endParaRPr lang="en-US" sz="24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1E14-9B1B-4BF3-8D1E-410FF9612FB9}" type="slidenum">
              <a:rPr lang="en-US"/>
              <a:pPr/>
              <a:t>62</a:t>
            </a:fld>
            <a:endParaRPr lang="en-US"/>
          </a:p>
        </p:txBody>
      </p:sp>
      <p:sp>
        <p:nvSpPr>
          <p:cNvPr id="159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i="1"/>
              <a:t>Почетна страна </a:t>
            </a:r>
            <a:r>
              <a:rPr lang="en-GB" i="1"/>
              <a:t>Amazon</a:t>
            </a:r>
            <a:r>
              <a:rPr lang="sr-Cyrl-CS" i="1"/>
              <a:t>.</a:t>
            </a:r>
            <a:r>
              <a:rPr lang="en-GB" i="1"/>
              <a:t>com</a:t>
            </a:r>
            <a:r>
              <a:rPr lang="en-US"/>
              <a:t> </a:t>
            </a:r>
          </a:p>
        </p:txBody>
      </p:sp>
      <p:sp>
        <p:nvSpPr>
          <p:cNvPr id="159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96420" name="Picture 4"/>
          <p:cNvPicPr>
            <a:picLocks noChangeAspect="1" noChangeArrowheads="1"/>
          </p:cNvPicPr>
          <p:nvPr/>
        </p:nvPicPr>
        <p:blipFill>
          <a:blip r:embed="rId2" cstate="print"/>
          <a:srcRect t="3394" b="8942"/>
          <a:stretch>
            <a:fillRect/>
          </a:stretch>
        </p:blipFill>
        <p:spPr bwMode="auto">
          <a:xfrm>
            <a:off x="885825" y="1397000"/>
            <a:ext cx="763587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F79B-AD52-46C4-9C9D-2A4E6792F378}" type="slidenum">
              <a:rPr lang="en-US"/>
              <a:pPr/>
              <a:t>63</a:t>
            </a:fld>
            <a:endParaRPr lang="en-US"/>
          </a:p>
        </p:txBody>
      </p:sp>
      <p:sp>
        <p:nvSpPr>
          <p:cNvPr id="159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Прва књига икада продата путем Amazon.com </a:t>
            </a:r>
            <a:endParaRPr lang="sr-Latn-CS" sz="2400"/>
          </a:p>
          <a:p>
            <a:pPr lvl="1"/>
            <a:r>
              <a:rPr lang="sr-Cyrl-CS" sz="2000"/>
              <a:t>''</a:t>
            </a:r>
            <a:r>
              <a:rPr lang="en-GB" sz="2000" i="1"/>
              <a:t>Fluid Concepts and Creative Analogies</a:t>
            </a:r>
            <a:r>
              <a:rPr lang="sr-Cyrl-CS" sz="2000" i="1"/>
              <a:t>; </a:t>
            </a:r>
            <a:r>
              <a:rPr lang="en-GB" sz="2000" i="1"/>
              <a:t>Computer Models of theFundamental Mechanisms of Though</a:t>
            </a:r>
            <a:r>
              <a:rPr lang="sr-Cyrl-CS" sz="2000"/>
              <a:t>'‘</a:t>
            </a:r>
            <a:r>
              <a:rPr lang="sr-Latn-CS" sz="2000"/>
              <a:t>,</a:t>
            </a:r>
            <a:r>
              <a:rPr lang="sr-Cyrl-CS" sz="2000"/>
              <a:t> </a:t>
            </a:r>
            <a:r>
              <a:rPr lang="en-GB" sz="2000"/>
              <a:t>Douglas Hofstadter</a:t>
            </a:r>
            <a:r>
              <a:rPr lang="sr-Cyrl-CS" sz="2000"/>
              <a:t>. </a:t>
            </a:r>
            <a:endParaRPr lang="sr-Latn-CS" sz="2000"/>
          </a:p>
          <a:p>
            <a:r>
              <a:rPr lang="sr-Cyrl-CS" sz="2400"/>
              <a:t>Није очекивала да ће почети да остварује профит у првих 4 до 5 година</a:t>
            </a:r>
          </a:p>
          <a:p>
            <a:pPr lvl="1"/>
            <a:r>
              <a:rPr lang="sr-Cyrl-CS" sz="2000"/>
              <a:t>касних 90-их година </a:t>
            </a:r>
            <a:r>
              <a:rPr lang="en-GB" sz="2000"/>
              <a:t>Amazon</a:t>
            </a:r>
            <a:r>
              <a:rPr lang="sr-Cyrl-CS" sz="2000"/>
              <a:t>.</a:t>
            </a:r>
            <a:r>
              <a:rPr lang="en-GB" sz="2000"/>
              <a:t>com</a:t>
            </a:r>
            <a:r>
              <a:rPr lang="sr-Cyrl-CS" sz="2000"/>
              <a:t> се развијао спорим темпом</a:t>
            </a:r>
          </a:p>
          <a:p>
            <a:r>
              <a:rPr lang="sr-Cyrl-CS" sz="2400"/>
              <a:t>Када је </a:t>
            </a:r>
            <a:r>
              <a:rPr lang="en-GB" sz="2400" i="1"/>
              <a:t>dot</a:t>
            </a:r>
            <a:r>
              <a:rPr lang="sr-Cyrl-CS" sz="2400" i="1"/>
              <a:t>.</a:t>
            </a:r>
            <a:r>
              <a:rPr lang="en-GB" sz="2400" i="1"/>
              <a:t>com</a:t>
            </a:r>
            <a:r>
              <a:rPr lang="sr-Cyrl-CS" sz="2400" i="1"/>
              <a:t>.</a:t>
            </a:r>
            <a:r>
              <a:rPr lang="en-GB" sz="2400" i="1"/>
              <a:t>bubble</a:t>
            </a:r>
            <a:r>
              <a:rPr lang="sr-Cyrl-CS" sz="2400"/>
              <a:t> (означава скуп свих компанија које заснивају своје пословање на интернету) ''пукао'' </a:t>
            </a:r>
          </a:p>
          <a:p>
            <a:pPr lvl="1"/>
            <a:r>
              <a:rPr lang="en-GB" sz="2000"/>
              <a:t>Amazon</a:t>
            </a:r>
            <a:r>
              <a:rPr lang="sr-Cyrl-CS" sz="2000"/>
              <a:t>.</a:t>
            </a:r>
            <a:r>
              <a:rPr lang="en-GB" sz="2000"/>
              <a:t>com</a:t>
            </a:r>
            <a:r>
              <a:rPr lang="sr-Cyrl-CS" sz="2000"/>
              <a:t> је опстао и коначно ушао у зону профита, у задњој четвртини 2002. године (5 милиона америчких долара)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A808-024C-4328-A740-3F2DE30FE053}" type="slidenum">
              <a:rPr lang="en-US"/>
              <a:pPr/>
              <a:t>64</a:t>
            </a:fld>
            <a:endParaRPr lang="en-US"/>
          </a:p>
        </p:txBody>
      </p:sp>
      <p:sp>
        <p:nvSpPr>
          <p:cNvPr id="159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Нето добит је 2003. год. износила је 35 милиона долара</a:t>
            </a:r>
          </a:p>
          <a:p>
            <a:pPr>
              <a:lnSpc>
                <a:spcPct val="90000"/>
              </a:lnSpc>
            </a:pPr>
            <a:r>
              <a:rPr lang="sr-Cyrl-CS" sz="2400"/>
              <a:t>588 милиона долара у 2004. год.</a:t>
            </a:r>
          </a:p>
          <a:p>
            <a:pPr>
              <a:lnSpc>
                <a:spcPct val="90000"/>
              </a:lnSpc>
            </a:pPr>
            <a:r>
              <a:rPr lang="sr-Cyrl-CS" sz="2400"/>
              <a:t>359 милиона долара у 2005. год.</a:t>
            </a:r>
          </a:p>
          <a:p>
            <a:pPr>
              <a:lnSpc>
                <a:spcPct val="90000"/>
              </a:lnSpc>
            </a:pPr>
            <a:r>
              <a:rPr lang="sr-Cyrl-CS" sz="2400"/>
              <a:t>190 милиона долара у 2006. години</a:t>
            </a:r>
          </a:p>
          <a:p>
            <a:pPr>
              <a:lnSpc>
                <a:spcPct val="90000"/>
              </a:lnSpc>
            </a:pPr>
            <a:r>
              <a:rPr lang="sr-Cyrl-CS" sz="2400"/>
              <a:t>Од септембра 2007. године акумулирани дефицит износи 1.58 милијарди долара</a:t>
            </a:r>
          </a:p>
          <a:p>
            <a:pPr>
              <a:lnSpc>
                <a:spcPct val="90000"/>
              </a:lnSpc>
            </a:pPr>
            <a:r>
              <a:rPr lang="sr-Cyrl-CS" sz="2400"/>
              <a:t>Укупни приход је континуирано растао захваљујући диверсификацији производа и интернационалном приступу: 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3.9 милијарди 2002. год., 5.3 милијарде 2003. год., 6.9 милијарди 2004. год., 8.5 милијарди 2005. год.и 10.7 милијарди у 2006. години</a:t>
            </a:r>
            <a:endParaRPr lang="en-US" sz="20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D6A-C324-4DAC-B026-99796698FFBC}" type="slidenum">
              <a:rPr lang="en-US"/>
              <a:pPr/>
              <a:t>65</a:t>
            </a:fld>
            <a:endParaRPr lang="en-US"/>
          </a:p>
        </p:txBody>
      </p:sp>
      <p:sp>
        <p:nvSpPr>
          <p:cNvPr id="159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59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Компанија је инвестирала више милиона долара у изградњу физичких складишта</a:t>
            </a:r>
          </a:p>
          <a:p>
            <a:pPr lvl="1">
              <a:lnSpc>
                <a:spcPct val="90000"/>
              </a:lnSpc>
            </a:pPr>
            <a:r>
              <a:rPr lang="sr-Cyrl-CS"/>
              <a:t>специјално дизајнирана за слање пакета мањих димензија за више стотина хиљада потрошача</a:t>
            </a: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Води и специјализоване он-лајн продавнице</a:t>
            </a:r>
          </a:p>
          <a:p>
            <a:pPr lvl="1">
              <a:lnSpc>
                <a:spcPct val="90000"/>
              </a:lnSpc>
            </a:pPr>
            <a:r>
              <a:rPr lang="sr-Cyrl-CS"/>
              <a:t>као што су техничке и професионалне продавнице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F33C-EAAF-45BA-9111-E4D726645AF8}" type="slidenum">
              <a:rPr lang="en-US"/>
              <a:pPr/>
              <a:t>66</a:t>
            </a:fld>
            <a:endParaRPr lang="en-US"/>
          </a:p>
        </p:txBody>
      </p:sp>
      <p:sp>
        <p:nvSpPr>
          <p:cNvPr id="160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Јуна 2002. године је постао званични дистрибутер </a:t>
            </a:r>
            <a:r>
              <a:rPr lang="en-GB" sz="2400"/>
              <a:t>Sony</a:t>
            </a:r>
            <a:r>
              <a:rPr lang="sr-Cyrl-CS" sz="2400"/>
              <a:t> производа преко интернета</a:t>
            </a:r>
          </a:p>
          <a:p>
            <a:pPr>
              <a:lnSpc>
                <a:spcPct val="90000"/>
              </a:lnSpc>
            </a:pPr>
            <a:r>
              <a:rPr lang="sr-Cyrl-CS" sz="2400"/>
              <a:t>Једноставно претраживање и наручивање, корисне информације о производу, критике, препоруке, широк асортиман, ниске цене, безбедни системи плаћања и ефикасно слање производа</a:t>
            </a:r>
          </a:p>
          <a:p>
            <a:pPr>
              <a:lnSpc>
                <a:spcPct val="90000"/>
              </a:lnSpc>
            </a:pPr>
            <a:r>
              <a:rPr lang="sr-Cyrl-CS" sz="2400"/>
              <a:t>Бави се прометом музичких </a:t>
            </a:r>
            <a:r>
              <a:rPr lang="en-GB" sz="2400"/>
              <a:t>CD</a:t>
            </a:r>
            <a:r>
              <a:rPr lang="sr-Cyrl-CS" sz="2400"/>
              <a:t>-а, видео касета и </a:t>
            </a:r>
            <a:r>
              <a:rPr lang="en-GB" sz="2400"/>
              <a:t>DVD</a:t>
            </a:r>
            <a:r>
              <a:rPr lang="sr-Cyrl-CS" sz="2400"/>
              <a:t>-а, софтвера, електронике, посуђа, алата, предмета за башту, играчака и видео игара, производа за бебе, производа намењених спорту, гурманске хране, накита, сатова, производа за личну хигијену, козметичких производа, музичких инструмената и других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1992-D4CE-432D-920E-0DD0BA9E39F7}" type="slidenum">
              <a:rPr lang="en-US"/>
              <a:pPr/>
              <a:t>67</a:t>
            </a:fld>
            <a:endParaRPr lang="en-US"/>
          </a:p>
        </p:txBody>
      </p:sp>
      <p:sp>
        <p:nvSpPr>
          <p:cNvPr id="160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Секција ''</a:t>
            </a:r>
            <a:r>
              <a:rPr lang="en-GB" sz="2800" i="1"/>
              <a:t>Gift Ideas</a:t>
            </a:r>
            <a:r>
              <a:rPr lang="sr-Cyrl-CS" sz="2800"/>
              <a:t>'', даје одличне препоруке и идеје о поклонима. </a:t>
            </a:r>
          </a:p>
          <a:p>
            <a:r>
              <a:rPr lang="sr-Cyrl-CS" sz="2800"/>
              <a:t>Секција ''</a:t>
            </a:r>
            <a:r>
              <a:rPr lang="en-GB" sz="2800" i="1"/>
              <a:t>Community</a:t>
            </a:r>
            <a:r>
              <a:rPr lang="sr-Cyrl-CS" sz="2800"/>
              <a:t>'' даје информације и препоруке других потрошача, </a:t>
            </a:r>
          </a:p>
          <a:p>
            <a:r>
              <a:rPr lang="sr-Cyrl-CS" sz="2800"/>
              <a:t>Ппреко ''</a:t>
            </a:r>
            <a:r>
              <a:rPr lang="en-GB" sz="2800" i="1"/>
              <a:t>E</a:t>
            </a:r>
            <a:r>
              <a:rPr lang="sr-Cyrl-CS" sz="2800" i="1"/>
              <a:t>-</a:t>
            </a:r>
            <a:r>
              <a:rPr lang="en-GB" sz="2800" i="1"/>
              <a:t>Card</a:t>
            </a:r>
            <a:r>
              <a:rPr lang="sr-Cyrl-CS" sz="2800"/>
              <a:t>'' система потрошачи могу слати електронске разгледнице својојој породици и пријатељима</a:t>
            </a:r>
          </a:p>
          <a:p>
            <a:r>
              <a:rPr lang="sr-Cyrl-CS" sz="2800"/>
              <a:t>Компанија је лансирала ''</a:t>
            </a:r>
            <a:r>
              <a:rPr lang="en-GB" sz="2800" i="1"/>
              <a:t>Amazon Auctionis</a:t>
            </a:r>
            <a:r>
              <a:rPr lang="sr-Cyrl-CS" sz="2800"/>
              <a:t>'' као део својих веб услуга у марту 1999. године</a:t>
            </a:r>
            <a:endParaRPr lang="en-US" sz="28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EAFD-D8F3-4295-BFF3-6A77ED0731E4}" type="slidenum">
              <a:rPr lang="en-US"/>
              <a:pPr/>
              <a:t>68</a:t>
            </a:fld>
            <a:endParaRPr lang="en-US"/>
          </a:p>
        </p:txBody>
      </p:sp>
      <p:sp>
        <p:nvSpPr>
          <p:cNvPr id="160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''</a:t>
            </a:r>
            <a:r>
              <a:rPr lang="en-GB" sz="2800" i="1"/>
              <a:t>zShops</a:t>
            </a:r>
            <a:r>
              <a:rPr lang="en-GB" sz="2800"/>
              <a:t> </a:t>
            </a:r>
            <a:r>
              <a:rPr lang="sr-Cyrl-CS" sz="2800"/>
              <a:t>–ови'' пружају могућност бесплатног простора за продају својих производа мањим компанијама током месец дана</a:t>
            </a:r>
          </a:p>
          <a:p>
            <a:pPr>
              <a:lnSpc>
                <a:spcPct val="90000"/>
              </a:lnSpc>
            </a:pPr>
            <a:r>
              <a:rPr lang="sr-Cyrl-CS" sz="2800"/>
              <a:t>Потрошачи имају могућност персонализације својих рачуна и управљања својих наруџбина кроз патентирани систем назван ''1-</a:t>
            </a:r>
            <a:r>
              <a:rPr lang="en-GB" sz="2800" i="1"/>
              <a:t>Clickc</a:t>
            </a:r>
            <a:r>
              <a:rPr lang="sr-Cyrl-CS" sz="2800"/>
              <a:t>'‘</a:t>
            </a:r>
          </a:p>
          <a:p>
            <a:pPr>
              <a:lnSpc>
                <a:spcPct val="90000"/>
              </a:lnSpc>
            </a:pPr>
            <a:r>
              <a:rPr lang="sr-Cyrl-CS" sz="2800"/>
              <a:t>У 2002. години </a:t>
            </a:r>
            <a:r>
              <a:rPr lang="en-GB" sz="2800"/>
              <a:t>Amazon</a:t>
            </a:r>
            <a:r>
              <a:rPr lang="sr-Cyrl-CS" sz="2800"/>
              <a:t>.</a:t>
            </a:r>
            <a:r>
              <a:rPr lang="en-GB" sz="2800"/>
              <a:t>com</a:t>
            </a:r>
            <a:r>
              <a:rPr lang="sr-Cyrl-CS" sz="2800"/>
              <a:t> је имао преко 500.000 партнера широм света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усмеравају потрошаче на </a:t>
            </a:r>
            <a:r>
              <a:rPr lang="en-GB" sz="2400"/>
              <a:t>Amazon</a:t>
            </a:r>
            <a:r>
              <a:rPr lang="sr-Cyrl-CS" sz="2400"/>
              <a:t>.</a:t>
            </a:r>
            <a:r>
              <a:rPr lang="en-GB" sz="2400"/>
              <a:t>com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за сваку успешну продају партнерима се плаћа од 3 до 5% провизије</a:t>
            </a:r>
            <a:endParaRPr lang="en-US" sz="24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945D-489A-4D41-83BB-B0955F1B94A8}" type="slidenum">
              <a:rPr lang="en-US"/>
              <a:pPr/>
              <a:t>69</a:t>
            </a:fld>
            <a:endParaRPr lang="en-US"/>
          </a:p>
        </p:txBody>
      </p:sp>
      <p:sp>
        <p:nvSpPr>
          <p:cNvPr id="160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Он-лајн музичка продавница је почела са радом 25. септембра 2007. године</a:t>
            </a:r>
          </a:p>
          <a:p>
            <a:pPr lvl="1"/>
            <a:r>
              <a:rPr lang="sr-Cyrl-CS"/>
              <a:t>омогућава потрошачима скидање МП3 музике за новац</a:t>
            </a:r>
          </a:p>
          <a:p>
            <a:r>
              <a:rPr lang="sr-Cyrl-CS"/>
              <a:t>2008. године ново проширење Амазона је ишло у правцу филмске продукције</a:t>
            </a:r>
          </a:p>
          <a:p>
            <a:pPr lvl="1"/>
            <a:r>
              <a:rPr lang="sr-Cyrl-CS"/>
              <a:t>био је спонзор филма “Украдено дете” (</a:t>
            </a:r>
            <a:r>
              <a:rPr lang="en-GB" i="1"/>
              <a:t>The stolen child</a:t>
            </a:r>
            <a:r>
              <a:rPr lang="sr-Cyrl-CS"/>
              <a:t>) са 20</a:t>
            </a:r>
            <a:r>
              <a:rPr lang="en-GB"/>
              <a:t>th </a:t>
            </a:r>
            <a:r>
              <a:rPr lang="en-GB" i="1"/>
              <a:t>Century Fox</a:t>
            </a:r>
            <a:endParaRPr lang="en-US"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B2FE-E802-4CCC-86C5-2B588053968F}" type="slidenum">
              <a:rPr lang="en-US"/>
              <a:pPr/>
              <a:t>7</a:t>
            </a:fld>
            <a:endParaRPr lang="en-US"/>
          </a:p>
        </p:txBody>
      </p:sp>
      <p:sp>
        <p:nvSpPr>
          <p:cNvPr id="154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4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П</a:t>
            </a:r>
            <a:r>
              <a:rPr lang="sr-Cyrl-CS" sz="2800"/>
              <a:t>редставља пословну трансформацију засновану на</a:t>
            </a:r>
            <a:endParaRPr lang="en-GB" sz="2800"/>
          </a:p>
          <a:p>
            <a:pPr lvl="1">
              <a:lnSpc>
                <a:spcPct val="80000"/>
              </a:lnSpc>
            </a:pPr>
            <a:r>
              <a:rPr lang="en-GB" sz="2400"/>
              <a:t>удруживању предузећа (интеграција)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процесу сарадње (колаборација)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глобалном мрежном повезивању коришћењем Интернета као медија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</a:pPr>
            <a:r>
              <a:rPr lang="sr-Cyrl-CS" sz="2800"/>
              <a:t>Међу најважнијим процесима е-пословања се истичу</a:t>
            </a:r>
            <a:endParaRPr lang="en-US" sz="2800"/>
          </a:p>
          <a:p>
            <a:pPr lvl="1">
              <a:lnSpc>
                <a:spcPct val="80000"/>
              </a:lnSpc>
            </a:pPr>
            <a:r>
              <a:rPr lang="sr-Cyrl-CS" sz="2400"/>
              <a:t>п</a:t>
            </a:r>
            <a:r>
              <a:rPr lang="en-GB" sz="2400"/>
              <a:t>рикупљање података и информација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маркетинг (4П – маркетинг микс): промоција, подршка купцима, увођење новог производа,...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он</a:t>
            </a:r>
            <a:r>
              <a:rPr lang="sr-Cyrl-CS" sz="2400"/>
              <a:t>-</a:t>
            </a:r>
            <a:r>
              <a:rPr lang="en-GB" sz="2400"/>
              <a:t>лајн продаја (производа и услуга)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GB" sz="2400"/>
              <a:t>комуникација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532E-EDC8-4479-BB9F-E28F29B0B11B}" type="slidenum">
              <a:rPr lang="en-US"/>
              <a:pPr/>
              <a:t>70</a:t>
            </a:fld>
            <a:endParaRPr lang="en-US"/>
          </a:p>
        </p:txBody>
      </p:sp>
      <p:sp>
        <p:nvSpPr>
          <p:cNvPr id="160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Корисници дају своје мишљење о сваком производу</a:t>
            </a:r>
          </a:p>
          <a:p>
            <a:pPr lvl="1"/>
            <a:r>
              <a:rPr lang="sr-Cyrl-CS" sz="2000"/>
              <a:t>с</a:t>
            </a:r>
            <a:r>
              <a:rPr lang="en-GB" sz="2000"/>
              <a:t>аставни део те могућности је и оцена производа на скали од једне до пет звездица</a:t>
            </a:r>
            <a:endParaRPr lang="sr-Cyrl-CS" sz="2000"/>
          </a:p>
          <a:p>
            <a:r>
              <a:rPr lang="sr-Cyrl-CS" sz="2400"/>
              <a:t>''</a:t>
            </a:r>
            <a:r>
              <a:rPr lang="en-GB" sz="2400" i="1"/>
              <a:t>Претражи унутар књиге</a:t>
            </a:r>
            <a:r>
              <a:rPr lang="sr-Cyrl-CS" sz="2400"/>
              <a:t>''</a:t>
            </a:r>
            <a:r>
              <a:rPr lang="en-GB" sz="2400"/>
              <a:t> је опција која пружа могућност купцима да претраже целе књиге по кључним речима</a:t>
            </a:r>
            <a:endParaRPr lang="sr-Cyrl-CS" sz="2400"/>
          </a:p>
          <a:p>
            <a:pPr lvl="1"/>
            <a:r>
              <a:rPr lang="sr-Cyrl-CS" sz="2000"/>
              <a:t>у</a:t>
            </a:r>
            <a:r>
              <a:rPr lang="en-GB" sz="2000"/>
              <a:t> почетку је било укључено око 170</a:t>
            </a:r>
            <a:r>
              <a:rPr lang="sr-Cyrl-CS" sz="2000"/>
              <a:t>.</a:t>
            </a:r>
            <a:r>
              <a:rPr lang="en-GB" sz="2000"/>
              <a:t>000 наслова у ову опцију (односно 33 милиона страна текста), да би данас око 250</a:t>
            </a:r>
            <a:r>
              <a:rPr lang="sr-Cyrl-CS" sz="2000"/>
              <a:t>.</a:t>
            </a:r>
            <a:r>
              <a:rPr lang="en-GB" sz="2000"/>
              <a:t>000 књига биле део овог програма. </a:t>
            </a:r>
            <a:endParaRPr lang="sr-Cyrl-CS" sz="2000"/>
          </a:p>
          <a:p>
            <a:pPr lvl="1"/>
            <a:r>
              <a:rPr lang="en-GB" sz="2000"/>
              <a:t>потрошачи могу да купе приступ целој књизи он-лајн путем </a:t>
            </a:r>
            <a:r>
              <a:rPr lang="sr-Cyrl-CS" sz="2000"/>
              <a:t>''</a:t>
            </a:r>
            <a:r>
              <a:rPr lang="en-GB" sz="2000" i="1"/>
              <a:t>Amazon Upgrade</a:t>
            </a:r>
            <a:r>
              <a:rPr lang="sr-Cyrl-CS" sz="2000"/>
              <a:t>'' </a:t>
            </a:r>
            <a:r>
              <a:rPr lang="en-GB" sz="2000"/>
              <a:t>програма</a:t>
            </a:r>
            <a:r>
              <a:rPr lang="sr-Cyrl-CS" sz="2000"/>
              <a:t>,</a:t>
            </a:r>
            <a:r>
              <a:rPr lang="en-GB" sz="2000"/>
              <a:t> али је избор књига које подржавају ову услугу тренутно ограниче</a:t>
            </a:r>
            <a:r>
              <a:rPr lang="sr-Cyrl-CS" sz="2000"/>
              <a:t>н</a:t>
            </a:r>
            <a:endParaRPr lang="en-US" sz="20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9296-FDE3-44D3-8CD0-69A7AAEDC472}" type="slidenum">
              <a:rPr lang="en-US"/>
              <a:pPr/>
              <a:t>71</a:t>
            </a:fld>
            <a:endParaRPr lang="en-US"/>
          </a:p>
        </p:txBody>
      </p:sp>
      <p:sp>
        <p:nvSpPr>
          <p:cNvPr id="160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Amazon</a:t>
            </a:r>
          </a:p>
        </p:txBody>
      </p:sp>
      <p:sp>
        <p:nvSpPr>
          <p:cNvPr id="160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Преко 1.3 мил</a:t>
            </a:r>
            <a:r>
              <a:rPr lang="sr-Latn-CS" sz="2800"/>
              <a:t>ио</a:t>
            </a:r>
            <a:r>
              <a:rPr lang="sr-Cyrl-CS" sz="2800"/>
              <a:t>на купаца извршило продају производа путем њиховог сајта у 2007. години</a:t>
            </a:r>
          </a:p>
          <a:p>
            <a:pPr>
              <a:lnSpc>
                <a:spcPct val="80000"/>
              </a:lnSpc>
            </a:pPr>
            <a:r>
              <a:rPr lang="sr-Cyrl-CS" sz="2800"/>
              <a:t>За разлику од </a:t>
            </a:r>
            <a:r>
              <a:rPr lang="en-GB" sz="2800"/>
              <a:t>eBay</a:t>
            </a:r>
            <a:r>
              <a:rPr lang="sr-Cyrl-CS" sz="2800"/>
              <a:t>, купци ове компаније не морају да воде одвојене рачуне за сва плаћања и 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сигурност око плаћања спроводи сам </a:t>
            </a:r>
            <a:r>
              <a:rPr lang="en-GB" sz="2400"/>
              <a:t>Amazon</a:t>
            </a:r>
            <a:r>
              <a:rPr lang="sr-Cyrl-CS" sz="2400"/>
              <a:t>.</a:t>
            </a:r>
            <a:r>
              <a:rPr lang="en-GB" sz="2400"/>
              <a:t>com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Cyrl-CS" sz="2800"/>
              <a:t>К</a:t>
            </a:r>
            <a:r>
              <a:rPr lang="en-GB" sz="2800"/>
              <a:t>ључни фактор његовог успеха, поред невероватно доброг он-лајн пословног модела, 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sr-Cyrl-CS" sz="2400"/>
              <a:t>ј</a:t>
            </a:r>
            <a:r>
              <a:rPr lang="en-GB" sz="2400"/>
              <a:t>е то како је он успоставио иницијалну комуникацију са својим будућим муштеријама</a:t>
            </a:r>
            <a:endParaRPr lang="en-US" sz="24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EF9E5-A6EF-4338-99A0-15268F577EE9}" type="slidenum">
              <a:rPr lang="en-US"/>
              <a:pPr/>
              <a:t>72</a:t>
            </a:fld>
            <a:endParaRPr lang="en-US"/>
          </a:p>
        </p:txBody>
      </p:sp>
      <p:sp>
        <p:nvSpPr>
          <p:cNvPr id="160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Предности и недостаци електронске трговине</a:t>
            </a:r>
            <a:endParaRPr lang="en-US" sz="3600"/>
          </a:p>
        </p:txBody>
      </p:sp>
      <p:sp>
        <p:nvSpPr>
          <p:cNvPr id="160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Обзиром на велики број виртуелних продавница, купцу је веома једноставно да упореди понуду са конкуренцијом</a:t>
            </a:r>
          </a:p>
          <a:p>
            <a:pPr>
              <a:lnSpc>
                <a:spcPct val="90000"/>
              </a:lnSpc>
            </a:pPr>
            <a:r>
              <a:rPr lang="ru-RU" sz="2800"/>
              <a:t>Приступ овим сервисима је омогућен 24 часа дневно, без обзира на њихов географски положај</a:t>
            </a:r>
          </a:p>
          <a:p>
            <a:pPr>
              <a:lnSpc>
                <a:spcPct val="90000"/>
              </a:lnSpc>
            </a:pPr>
            <a:r>
              <a:rPr lang="ru-RU" sz="2800"/>
              <a:t>Поручивање робе или услуге и само плаћање се обавља електронским путем</a:t>
            </a:r>
          </a:p>
          <a:p>
            <a:pPr>
              <a:lnSpc>
                <a:spcPct val="90000"/>
              </a:lnSpc>
            </a:pPr>
            <a:r>
              <a:rPr lang="ru-RU" sz="2800"/>
              <a:t>Плаћање је тренутно, ел</a:t>
            </a:r>
            <a:r>
              <a:rPr lang="sr-Cyrl-CS" sz="2800"/>
              <a:t>е</a:t>
            </a:r>
            <a:r>
              <a:rPr lang="ru-RU" sz="2800"/>
              <a:t>ктронским преносом новца са банковног рачуна купца на рачун продавца</a:t>
            </a:r>
            <a:endParaRPr lang="en-US" sz="28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6331F-19AA-41BD-82E2-922F41447A65}" type="slidenum">
              <a:rPr lang="en-US"/>
              <a:pPr/>
              <a:t>73</a:t>
            </a:fld>
            <a:endParaRPr lang="en-US"/>
          </a:p>
        </p:txBody>
      </p:sp>
      <p:sp>
        <p:nvSpPr>
          <p:cNvPr id="160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Предности и недостаци електронске трговине</a:t>
            </a:r>
            <a:endParaRPr lang="en-US" sz="3600"/>
          </a:p>
        </p:txBody>
      </p:sp>
      <p:sp>
        <p:nvSpPr>
          <p:cNvPr id="160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Поручена роба или услуга се плаћа унапред, пре него што она заиста буде доступна купцу</a:t>
            </a:r>
          </a:p>
          <a:p>
            <a:pPr>
              <a:lnSpc>
                <a:spcPct val="80000"/>
              </a:lnSpc>
            </a:pPr>
            <a:r>
              <a:rPr lang="ru-RU" sz="2800"/>
              <a:t>Купац није у могућности да се увери у квалитет плаћене  робе или услуге приликом куповине</a:t>
            </a:r>
          </a:p>
          <a:p>
            <a:pPr>
              <a:lnSpc>
                <a:spcPct val="80000"/>
              </a:lnSpc>
            </a:pPr>
            <a:r>
              <a:rPr lang="ru-RU" sz="2800"/>
              <a:t>Сам начин плаћања подразумева давање личних података, као што су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број кредитне картице,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идентификациони бројеви личних докумената,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датум рођења, 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занимање,</a:t>
            </a:r>
          </a:p>
          <a:p>
            <a:pPr lvl="1">
              <a:lnSpc>
                <a:spcPct val="80000"/>
              </a:lnSpc>
            </a:pPr>
            <a:r>
              <a:rPr lang="ru-RU" sz="2400"/>
              <a:t>итд.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6CE8-F191-498F-ABAF-90B5921DD5BA}" type="slidenum">
              <a:rPr lang="en-US"/>
              <a:pPr/>
              <a:t>8</a:t>
            </a:fld>
            <a:endParaRPr lang="en-US"/>
          </a:p>
        </p:txBody>
      </p:sp>
      <p:sp>
        <p:nvSpPr>
          <p:cNvPr id="154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Електронско пословање</a:t>
            </a:r>
            <a:endParaRPr lang="en-US"/>
          </a:p>
        </p:txBody>
      </p:sp>
      <p:sp>
        <p:nvSpPr>
          <p:cNvPr id="154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е-трговина (e-commerce) </a:t>
            </a:r>
          </a:p>
          <a:p>
            <a:pPr lvl="1"/>
            <a:r>
              <a:rPr lang="en-US" sz="2400"/>
              <a:t>представља пословну комуникацију и пренос добара и услуга (куповина и продаја)</a:t>
            </a:r>
          </a:p>
          <a:p>
            <a:r>
              <a:rPr lang="en-US" sz="2800"/>
              <a:t>е-банкарство (e-banking) </a:t>
            </a:r>
          </a:p>
          <a:p>
            <a:pPr lvl="1"/>
            <a:r>
              <a:rPr lang="en-US" sz="2400"/>
              <a:t>представља пословање на релацији банка-клијент</a:t>
            </a:r>
          </a:p>
          <a:p>
            <a:r>
              <a:rPr lang="en-US" sz="2800"/>
              <a:t>е-управа (е-government)</a:t>
            </a:r>
          </a:p>
          <a:p>
            <a:pPr lvl="1"/>
            <a:r>
              <a:rPr lang="en-US" sz="2400"/>
              <a:t>представља електронско пословање у управи или администрацији (државе, предузећа, итд.)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11</a:t>
            </a:r>
            <a:endParaRPr lang="sr-Latn-CS"/>
          </a:p>
          <a:p>
            <a:r>
              <a:rPr lang="en-US"/>
              <a:t>© </a:t>
            </a:r>
            <a:r>
              <a:rPr lang="ru-RU"/>
              <a:t>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E23F-CD27-4363-9836-6AC97A8871F4}" type="slidenum">
              <a:rPr lang="en-US"/>
              <a:pPr/>
              <a:t>9</a:t>
            </a:fld>
            <a:endParaRPr lang="en-US"/>
          </a:p>
        </p:txBody>
      </p:sp>
      <p:sp>
        <p:nvSpPr>
          <p:cNvPr id="154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Куповина путем интернета</a:t>
            </a:r>
          </a:p>
        </p:txBody>
      </p:sp>
      <p:pic>
        <p:nvPicPr>
          <p:cNvPr id="1542150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2079" t="10857" r="24364" b="21333"/>
          <a:stretch>
            <a:fillRect/>
          </a:stretch>
        </p:blipFill>
        <p:spPr>
          <a:xfrm>
            <a:off x="457200" y="1552575"/>
            <a:ext cx="8229600" cy="4629150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947</TotalTime>
  <Words>4447</Words>
  <Application>Microsoft Office PowerPoint</Application>
  <PresentationFormat>On-screen Show (4:3)</PresentationFormat>
  <Paragraphs>654</Paragraphs>
  <Slides>73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FIT slajd predavanja</vt:lpstr>
      <vt:lpstr>Chart</vt:lpstr>
      <vt:lpstr>      ЕЛЕКТРОНСКА ТРГОВИНА</vt:lpstr>
      <vt:lpstr>Уводна разматрања</vt:lpstr>
      <vt:lpstr>Уводна разматрања</vt:lpstr>
      <vt:lpstr>Уводна разматрања</vt:lpstr>
      <vt:lpstr>Уводна разматрања</vt:lpstr>
      <vt:lpstr>Електронско пословање</vt:lpstr>
      <vt:lpstr>Електронско пословање</vt:lpstr>
      <vt:lpstr>Електронско пословање</vt:lpstr>
      <vt:lpstr>Куповина путем интернета</vt:lpstr>
      <vt:lpstr>Куповина путем интернета</vt:lpstr>
      <vt:lpstr>Присуство предузећа на интернету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Услови за куповину путем интернета и процес куповине</vt:lpstr>
      <vt:lpstr>Изглед интернет странице за куповину</vt:lpstr>
      <vt:lpstr>Изглед интернет странице за куповину</vt:lpstr>
      <vt:lpstr>Погодности</vt:lpstr>
      <vt:lpstr>Погодности</vt:lpstr>
      <vt:lpstr>Недостаци</vt:lpstr>
      <vt:lpstr>Он-лајн продаја у Србији</vt:lpstr>
      <vt:lpstr>Он-лајн продаја у Србији</vt:lpstr>
      <vt:lpstr>Он-лајн продаја у Србији</vt:lpstr>
      <vt:lpstr>Он-лајн продаја у Србији</vt:lpstr>
      <vt:lpstr>eBay</vt:lpstr>
      <vt:lpstr>eBay</vt:lpstr>
      <vt:lpstr>Почетна страна eBay </vt:lpstr>
      <vt:lpstr>Регистрација на eBay </vt:lpstr>
      <vt:lpstr>Трговина на eBay</vt:lpstr>
      <vt:lpstr>Трговина на eBay</vt:lpstr>
      <vt:lpstr>Трговина на eBay</vt:lpstr>
      <vt:lpstr>Трговина на eBay</vt:lpstr>
      <vt:lpstr>Слабости eBay-а</vt:lpstr>
      <vt:lpstr>Шансе/Прилике</vt:lpstr>
      <vt:lpstr>Опасности/Претње</vt:lpstr>
      <vt:lpstr>Предности eBay-а</vt:lpstr>
      <vt:lpstr>Предности eBay-а</vt:lpstr>
      <vt:lpstr>Кратак водич за eBay aукције </vt:lpstr>
      <vt:lpstr>еВау - почетна страна </vt:lpstr>
      <vt:lpstr>Почетни корак при продаји производа </vt:lpstr>
      <vt:lpstr>Избор категорије производа </vt:lpstr>
      <vt:lpstr>Наслов</vt:lpstr>
      <vt:lpstr>Стави слику</vt:lpstr>
      <vt:lpstr>Опис</vt:lpstr>
      <vt:lpstr>Oдреди почетну цену</vt:lpstr>
      <vt:lpstr>Провера цене сличних производа </vt:lpstr>
      <vt:lpstr>Плаћање услуга eBay-у</vt:lpstr>
      <vt:lpstr>Наплата</vt:lpstr>
      <vt:lpstr>Поштарина</vt:lpstr>
      <vt:lpstr>Услови враћања</vt:lpstr>
      <vt:lpstr>Преглед</vt:lpstr>
      <vt:lpstr>Након продаје</vt:lpstr>
      <vt:lpstr>Где је новац, ту су и лопови </vt:lpstr>
      <vt:lpstr>Get It Next</vt:lpstr>
      <vt:lpstr>Toolhouse.org </vt:lpstr>
      <vt:lpstr>Kалкулатор за израчунавање РауРаl накнаде </vt:lpstr>
      <vt:lpstr>еBay Desktop </vt:lpstr>
      <vt:lpstr>Auctiva</vt:lpstr>
      <vt:lpstr>Закључак</vt:lpstr>
      <vt:lpstr>Amazon</vt:lpstr>
      <vt:lpstr>Почетна страна Amazon.com </vt:lpstr>
      <vt:lpstr>Amazon</vt:lpstr>
      <vt:lpstr>Amazon</vt:lpstr>
      <vt:lpstr>Amazon</vt:lpstr>
      <vt:lpstr>Amazon</vt:lpstr>
      <vt:lpstr>Amazon</vt:lpstr>
      <vt:lpstr>Amazon</vt:lpstr>
      <vt:lpstr>Amazon</vt:lpstr>
      <vt:lpstr>Amazon</vt:lpstr>
      <vt:lpstr>Amazon</vt:lpstr>
      <vt:lpstr>Предности и недостаци електронске трговине</vt:lpstr>
      <vt:lpstr>Предности и недостаци електронске трговине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628</cp:revision>
  <dcterms:created xsi:type="dcterms:W3CDTF">2006-09-26T20:52:51Z</dcterms:created>
  <dcterms:modified xsi:type="dcterms:W3CDTF">2016-09-25T18:16:15Z</dcterms:modified>
</cp:coreProperties>
</file>